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4"/>
  </p:notesMasterIdLst>
  <p:sldIdLst>
    <p:sldId id="256" r:id="rId5"/>
    <p:sldId id="274" r:id="rId6"/>
    <p:sldId id="275" r:id="rId7"/>
    <p:sldId id="273" r:id="rId8"/>
    <p:sldId id="258" r:id="rId9"/>
    <p:sldId id="263" r:id="rId10"/>
    <p:sldId id="260" r:id="rId11"/>
    <p:sldId id="264" r:id="rId12"/>
    <p:sldId id="266" r:id="rId13"/>
    <p:sldId id="267" r:id="rId14"/>
    <p:sldId id="268" r:id="rId15"/>
    <p:sldId id="279" r:id="rId16"/>
    <p:sldId id="269" r:id="rId17"/>
    <p:sldId id="276" r:id="rId18"/>
    <p:sldId id="278" r:id="rId19"/>
    <p:sldId id="270" r:id="rId20"/>
    <p:sldId id="271" r:id="rId21"/>
    <p:sldId id="261" r:id="rId22"/>
    <p:sldId id="265" r:id="rId23"/>
  </p:sldIdLst>
  <p:sldSz cx="20104100" cy="11309350"/>
  <p:notesSz cx="20104100" cy="11309350"/>
  <p:embeddedFontLst>
    <p:embeddedFont>
      <p:font typeface="Serenity-Light" panose="00000400000000000000" pitchFamily="50" charset="0"/>
      <p:regular r:id="rId25"/>
    </p:embeddedFont>
    <p:embeddedFont>
      <p:font typeface="Serenity-Medium" panose="00000600000000000000" pitchFamily="50" charset="0"/>
      <p:regular r:id="rId26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6D52"/>
    <a:srgbClr val="33B044"/>
    <a:srgbClr val="E7F4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3D6E57-0681-B68E-9429-1CA57CADAB1C}" v="5" dt="2024-01-15T20:38:26.453"/>
    <p1510:client id="{93AC5B19-0A4A-4A6E-A268-03531609314A}" v="157" dt="2024-01-15T21:07:21.32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906" y="7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907E6-1927-4E4E-8BD4-4C812172883B}" type="datetimeFigureOut">
              <a:rPr lang="en-FR" smtClean="0"/>
              <a:t>01/24/2024</a:t>
            </a:fld>
            <a:endParaRPr lang="en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C03A3-6E9F-904E-A56A-A84E0FAAA28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351014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C03A3-6E9F-904E-A56A-A84E0FAAA284}" type="slidenum">
              <a:rPr lang="en-FR" smtClean="0"/>
              <a:t>6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72565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C03A3-6E9F-904E-A56A-A84E0FAAA284}" type="slidenum">
              <a:rPr lang="en-FR" smtClean="0"/>
              <a:t>11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914041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C03A3-6E9F-904E-A56A-A84E0FAAA284}" type="slidenum">
              <a:rPr lang="en-FR" smtClean="0"/>
              <a:t>12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805451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C03A3-6E9F-904E-A56A-A84E0FAAA284}" type="slidenum">
              <a:rPr lang="en-FR" smtClean="0"/>
              <a:t>13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231036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50" b="1" i="0">
                <a:solidFill>
                  <a:schemeClr val="bg1"/>
                </a:solidFill>
                <a:latin typeface="Serenity Demi"/>
                <a:cs typeface="Serenity Dem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bg1"/>
                </a:solidFill>
                <a:latin typeface="Serenity-Medium"/>
                <a:cs typeface="Serenity-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bg1"/>
                </a:solidFill>
                <a:latin typeface="Serenity-Light"/>
                <a:cs typeface="Serenity-Light"/>
              </a:defRPr>
            </a:lvl1pPr>
          </a:lstStyle>
          <a:p>
            <a:pPr marL="12700">
              <a:lnSpc>
                <a:spcPts val="2650"/>
              </a:lnSpc>
            </a:pPr>
            <a:r>
              <a:rPr spc="-10"/>
              <a:t>propane.ca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50" b="1" i="0">
                <a:solidFill>
                  <a:schemeClr val="bg1"/>
                </a:solidFill>
                <a:latin typeface="Serenity Demi"/>
                <a:cs typeface="Serenity Dem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bg1"/>
                </a:solidFill>
                <a:latin typeface="Serenity-Medium"/>
                <a:cs typeface="Serenity-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bg1"/>
                </a:solidFill>
                <a:latin typeface="Serenity-Light"/>
                <a:cs typeface="Serenity-Light"/>
              </a:defRPr>
            </a:lvl1pPr>
          </a:lstStyle>
          <a:p>
            <a:pPr marL="12700">
              <a:lnSpc>
                <a:spcPts val="2650"/>
              </a:lnSpc>
            </a:pPr>
            <a:r>
              <a:rPr spc="-10"/>
              <a:t>propane.ca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50" b="1" i="0">
                <a:solidFill>
                  <a:schemeClr val="bg1"/>
                </a:solidFill>
                <a:latin typeface="Serenity Demi"/>
                <a:cs typeface="Serenity Dem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bg1"/>
                </a:solidFill>
                <a:latin typeface="Serenity-Light"/>
                <a:cs typeface="Serenity-Light"/>
              </a:defRPr>
            </a:lvl1pPr>
          </a:lstStyle>
          <a:p>
            <a:pPr marL="12700">
              <a:lnSpc>
                <a:spcPts val="2650"/>
              </a:lnSpc>
            </a:pPr>
            <a:r>
              <a:rPr spc="-10"/>
              <a:t>propane.ca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65802" y="2439716"/>
            <a:ext cx="9177102" cy="271195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50" b="1" i="0">
                <a:solidFill>
                  <a:schemeClr val="bg1"/>
                </a:solidFill>
                <a:latin typeface="Serenity Demi"/>
                <a:cs typeface="Serenity Dem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bg1"/>
                </a:solidFill>
                <a:latin typeface="Serenity-Light"/>
                <a:cs typeface="Serenity-Light"/>
              </a:defRPr>
            </a:lvl1pPr>
          </a:lstStyle>
          <a:p>
            <a:pPr marL="12700">
              <a:lnSpc>
                <a:spcPts val="2650"/>
              </a:lnSpc>
            </a:pPr>
            <a:r>
              <a:rPr spc="-10"/>
              <a:t>propane.ca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0261" y="3013385"/>
            <a:ext cx="13979525" cy="968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50" b="1" i="0">
                <a:solidFill>
                  <a:schemeClr val="bg1"/>
                </a:solidFill>
                <a:latin typeface="Serenity Demi"/>
                <a:cs typeface="Serenity Dem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20261" y="3997649"/>
            <a:ext cx="18514695" cy="307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bg1"/>
                </a:solidFill>
                <a:latin typeface="Serenity-Medium"/>
                <a:cs typeface="Serenity-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8020887" y="10490017"/>
            <a:ext cx="1363344" cy="350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chemeClr val="bg1"/>
                </a:solidFill>
                <a:latin typeface="Serenity-Light"/>
                <a:cs typeface="Serenity-Light"/>
              </a:defRPr>
            </a:lvl1pPr>
          </a:lstStyle>
          <a:p>
            <a:pPr marL="12700">
              <a:lnSpc>
                <a:spcPts val="2650"/>
              </a:lnSpc>
            </a:pPr>
            <a:r>
              <a:rPr spc="-10"/>
              <a:t>propane.ca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ane.ca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ane.ca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e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ane.ca/national-propane-day/" TargetMode="External"/><Relationship Id="rId7" Type="http://schemas.openxmlformats.org/officeDocument/2006/relationships/hyperlink" Target="https://propane.ca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ropane.ca/about-propane/" TargetMode="External"/><Relationship Id="rId5" Type="http://schemas.openxmlformats.org/officeDocument/2006/relationships/hyperlink" Target="https://propane.ca/member-area/regional-profiles/" TargetMode="External"/><Relationship Id="rId4" Type="http://schemas.openxmlformats.org/officeDocument/2006/relationships/hyperlink" Target="https://propane.ca/environment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ane.ca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ane.ca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ane.ca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ane.ca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propane.ca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CanadaPropane/" TargetMode="External"/><Relationship Id="rId5" Type="http://schemas.openxmlformats.org/officeDocument/2006/relationships/hyperlink" Target="https://www.linkedin.com/company/canadian-propane-association/?originalSubdomain=ca" TargetMode="External"/><Relationship Id="rId4" Type="http://schemas.openxmlformats.org/officeDocument/2006/relationships/hyperlink" Target="https://twitter.com/CanadaPropan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ane.ca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ane.ca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11606" y="5846072"/>
            <a:ext cx="14471719" cy="84766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CA" sz="5400" b="1" dirty="0">
                <a:solidFill>
                  <a:srgbClr val="FFFFFF"/>
                </a:solidFill>
                <a:latin typeface="Muli" pitchFamily="2" charset="77"/>
                <a:cs typeface="Serenity Demi"/>
              </a:rPr>
              <a:t>Powering Tomorrow for a </a:t>
            </a:r>
            <a:r>
              <a:rPr lang="en-CA" sz="5400" b="1" i="1" dirty="0">
                <a:solidFill>
                  <a:srgbClr val="60B358"/>
                </a:solidFill>
                <a:latin typeface="Muli" pitchFamily="2" charset="77"/>
              </a:rPr>
              <a:t>Sustainable</a:t>
            </a:r>
            <a:r>
              <a:rPr lang="en-CA" sz="5400" b="1" dirty="0">
                <a:solidFill>
                  <a:srgbClr val="FFFFFF"/>
                </a:solidFill>
                <a:latin typeface="Muli" pitchFamily="2" charset="77"/>
                <a:cs typeface="Serenity Demi"/>
              </a:rPr>
              <a:t> </a:t>
            </a:r>
            <a:r>
              <a:rPr sz="5400" b="1" dirty="0">
                <a:solidFill>
                  <a:srgbClr val="FFFFFF"/>
                </a:solidFill>
                <a:latin typeface="Muli" pitchFamily="2" charset="77"/>
              </a:rPr>
              <a:t>Future 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743388" y="7076089"/>
            <a:ext cx="12617324" cy="17607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3200">
                <a:solidFill>
                  <a:srgbClr val="FFFFFF"/>
                </a:solidFill>
                <a:latin typeface="Muli Light" pitchFamily="2" charset="77"/>
                <a:cs typeface="Serenity-Light"/>
              </a:rPr>
              <a:t>A</a:t>
            </a:r>
            <a:r>
              <a:rPr sz="3200" spc="-85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3200" spc="-10">
                <a:solidFill>
                  <a:srgbClr val="FFFFFF"/>
                </a:solidFill>
                <a:latin typeface="Muli Light" pitchFamily="2" charset="77"/>
                <a:cs typeface="Serenity-Light"/>
              </a:rPr>
              <a:t>Comprehensive</a:t>
            </a:r>
            <a:r>
              <a:rPr sz="3200" spc="-7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3200">
                <a:solidFill>
                  <a:srgbClr val="FFFFFF"/>
                </a:solidFill>
                <a:latin typeface="Muli Light" pitchFamily="2" charset="77"/>
                <a:cs typeface="Serenity-Light"/>
              </a:rPr>
              <a:t>Social</a:t>
            </a:r>
            <a:r>
              <a:rPr sz="3200" spc="-75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3200">
                <a:solidFill>
                  <a:srgbClr val="FFFFFF"/>
                </a:solidFill>
                <a:latin typeface="Muli Light" pitchFamily="2" charset="77"/>
                <a:cs typeface="Serenity-Light"/>
              </a:rPr>
              <a:t>Media</a:t>
            </a:r>
            <a:r>
              <a:rPr sz="3200" spc="-7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3200" spc="-55">
                <a:solidFill>
                  <a:srgbClr val="FFFFFF"/>
                </a:solidFill>
                <a:latin typeface="Muli Light" pitchFamily="2" charset="77"/>
                <a:cs typeface="Serenity-Light"/>
              </a:rPr>
              <a:t>Toolkit</a:t>
            </a:r>
            <a:r>
              <a:rPr sz="3200" spc="-7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3200">
                <a:solidFill>
                  <a:srgbClr val="FFFFFF"/>
                </a:solidFill>
                <a:latin typeface="Muli Light" pitchFamily="2" charset="77"/>
                <a:cs typeface="Serenity-Light"/>
              </a:rPr>
              <a:t>for</a:t>
            </a:r>
            <a:r>
              <a:rPr sz="3200" spc="-75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3200">
                <a:solidFill>
                  <a:srgbClr val="FFFFFF"/>
                </a:solidFill>
                <a:latin typeface="Muli Light" pitchFamily="2" charset="77"/>
                <a:cs typeface="Serenity-Light"/>
              </a:rPr>
              <a:t>National</a:t>
            </a:r>
            <a:r>
              <a:rPr sz="3200" spc="-7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3200">
                <a:solidFill>
                  <a:srgbClr val="FFFFFF"/>
                </a:solidFill>
                <a:latin typeface="Muli Light" pitchFamily="2" charset="77"/>
                <a:cs typeface="Serenity-Light"/>
              </a:rPr>
              <a:t>Propane</a:t>
            </a:r>
            <a:r>
              <a:rPr sz="3200" spc="-7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3200" spc="-25">
                <a:solidFill>
                  <a:srgbClr val="FFFFFF"/>
                </a:solidFill>
                <a:latin typeface="Muli Light" pitchFamily="2" charset="77"/>
                <a:cs typeface="Serenity-Light"/>
              </a:rPr>
              <a:t>Day</a:t>
            </a:r>
            <a:endParaRPr sz="3200">
              <a:latin typeface="Muli Light" pitchFamily="2" charset="77"/>
              <a:cs typeface="Serenity-Light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endParaRPr sz="4450">
              <a:latin typeface="Serenity-Light"/>
              <a:cs typeface="Serenity-Light"/>
            </a:endParaRPr>
          </a:p>
          <a:p>
            <a:pPr marL="6985" algn="ctr">
              <a:lnSpc>
                <a:spcPct val="100000"/>
              </a:lnSpc>
            </a:pPr>
            <a:r>
              <a:rPr lang="en-CA" sz="3700">
                <a:solidFill>
                  <a:srgbClr val="33B044"/>
                </a:solidFill>
                <a:latin typeface="Muli" pitchFamily="2" charset="77"/>
                <a:cs typeface="Serenity-Light"/>
              </a:rPr>
              <a:t>Wednesday, </a:t>
            </a:r>
            <a:r>
              <a:rPr sz="3700">
                <a:solidFill>
                  <a:srgbClr val="33B044"/>
                </a:solidFill>
                <a:latin typeface="Muli" pitchFamily="2" charset="77"/>
                <a:cs typeface="Serenity-Light"/>
              </a:rPr>
              <a:t>March</a:t>
            </a:r>
            <a:r>
              <a:rPr sz="3700" spc="-65">
                <a:solidFill>
                  <a:srgbClr val="33B044"/>
                </a:solidFill>
                <a:latin typeface="Muli" pitchFamily="2" charset="77"/>
                <a:cs typeface="Serenity-Light"/>
              </a:rPr>
              <a:t> </a:t>
            </a:r>
            <a:r>
              <a:rPr sz="3700">
                <a:solidFill>
                  <a:srgbClr val="33B044"/>
                </a:solidFill>
                <a:latin typeface="Muli" pitchFamily="2" charset="77"/>
                <a:cs typeface="Serenity-Light"/>
              </a:rPr>
              <a:t>20,</a:t>
            </a:r>
            <a:r>
              <a:rPr sz="3700" spc="-60">
                <a:solidFill>
                  <a:srgbClr val="33B044"/>
                </a:solidFill>
                <a:latin typeface="Muli" pitchFamily="2" charset="77"/>
                <a:cs typeface="Serenity-Light"/>
              </a:rPr>
              <a:t> </a:t>
            </a:r>
            <a:r>
              <a:rPr sz="3700" spc="-20">
                <a:solidFill>
                  <a:srgbClr val="33B044"/>
                </a:solidFill>
                <a:latin typeface="Muli" pitchFamily="2" charset="77"/>
                <a:cs typeface="Serenity-Light"/>
              </a:rPr>
              <a:t>2024</a:t>
            </a:r>
            <a:endParaRPr sz="3700">
              <a:latin typeface="Muli" pitchFamily="2" charset="77"/>
              <a:cs typeface="Serenity-Ligh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520360" y="9960275"/>
            <a:ext cx="1026794" cy="151130"/>
            <a:chOff x="10520360" y="9960275"/>
            <a:chExt cx="1026794" cy="151130"/>
          </a:xfrm>
        </p:grpSpPr>
        <p:sp>
          <p:nvSpPr>
            <p:cNvPr id="5" name="object 5"/>
            <p:cNvSpPr/>
            <p:nvPr/>
          </p:nvSpPr>
          <p:spPr>
            <a:xfrm>
              <a:off x="10520350" y="9960286"/>
              <a:ext cx="564515" cy="151130"/>
            </a:xfrm>
            <a:custGeom>
              <a:avLst/>
              <a:gdLst/>
              <a:ahLst/>
              <a:cxnLst/>
              <a:rect l="l" t="t" r="r" b="b"/>
              <a:pathLst>
                <a:path w="564515" h="151129">
                  <a:moveTo>
                    <a:pt x="141490" y="148755"/>
                  </a:moveTo>
                  <a:lnTo>
                    <a:pt x="126136" y="115697"/>
                  </a:lnTo>
                  <a:lnTo>
                    <a:pt x="120294" y="103136"/>
                  </a:lnTo>
                  <a:lnTo>
                    <a:pt x="104127" y="68313"/>
                  </a:lnTo>
                  <a:lnTo>
                    <a:pt x="104127" y="103136"/>
                  </a:lnTo>
                  <a:lnTo>
                    <a:pt x="36360" y="103136"/>
                  </a:lnTo>
                  <a:lnTo>
                    <a:pt x="71069" y="28917"/>
                  </a:lnTo>
                  <a:lnTo>
                    <a:pt x="104127" y="103136"/>
                  </a:lnTo>
                  <a:lnTo>
                    <a:pt x="104127" y="68313"/>
                  </a:lnTo>
                  <a:lnTo>
                    <a:pt x="85839" y="28917"/>
                  </a:lnTo>
                  <a:lnTo>
                    <a:pt x="72402" y="0"/>
                  </a:lnTo>
                  <a:lnTo>
                    <a:pt x="69088" y="0"/>
                  </a:lnTo>
                  <a:lnTo>
                    <a:pt x="0" y="148755"/>
                  </a:lnTo>
                  <a:lnTo>
                    <a:pt x="16522" y="148755"/>
                  </a:lnTo>
                  <a:lnTo>
                    <a:pt x="31242" y="115697"/>
                  </a:lnTo>
                  <a:lnTo>
                    <a:pt x="109423" y="115697"/>
                  </a:lnTo>
                  <a:lnTo>
                    <a:pt x="124460" y="148755"/>
                  </a:lnTo>
                  <a:lnTo>
                    <a:pt x="141490" y="148755"/>
                  </a:lnTo>
                  <a:close/>
                </a:path>
                <a:path w="564515" h="151129">
                  <a:moveTo>
                    <a:pt x="222313" y="121653"/>
                  </a:moveTo>
                  <a:lnTo>
                    <a:pt x="213423" y="102628"/>
                  </a:lnTo>
                  <a:lnTo>
                    <a:pt x="193878" y="93776"/>
                  </a:lnTo>
                  <a:lnTo>
                    <a:pt x="174332" y="87134"/>
                  </a:lnTo>
                  <a:lnTo>
                    <a:pt x="165455" y="74701"/>
                  </a:lnTo>
                  <a:lnTo>
                    <a:pt x="165455" y="64630"/>
                  </a:lnTo>
                  <a:lnTo>
                    <a:pt x="176695" y="61150"/>
                  </a:lnTo>
                  <a:lnTo>
                    <a:pt x="186283" y="61150"/>
                  </a:lnTo>
                  <a:lnTo>
                    <a:pt x="193789" y="61798"/>
                  </a:lnTo>
                  <a:lnTo>
                    <a:pt x="201079" y="63525"/>
                  </a:lnTo>
                  <a:lnTo>
                    <a:pt x="208038" y="66294"/>
                  </a:lnTo>
                  <a:lnTo>
                    <a:pt x="214541" y="70078"/>
                  </a:lnTo>
                  <a:lnTo>
                    <a:pt x="215785" y="61150"/>
                  </a:lnTo>
                  <a:lnTo>
                    <a:pt x="186283" y="48260"/>
                  </a:lnTo>
                  <a:lnTo>
                    <a:pt x="173189" y="49834"/>
                  </a:lnTo>
                  <a:lnTo>
                    <a:pt x="162115" y="54622"/>
                  </a:lnTo>
                  <a:lnTo>
                    <a:pt x="154432" y="62763"/>
                  </a:lnTo>
                  <a:lnTo>
                    <a:pt x="151574" y="74371"/>
                  </a:lnTo>
                  <a:lnTo>
                    <a:pt x="160324" y="92989"/>
                  </a:lnTo>
                  <a:lnTo>
                    <a:pt x="179590" y="101549"/>
                  </a:lnTo>
                  <a:lnTo>
                    <a:pt x="198843" y="108331"/>
                  </a:lnTo>
                  <a:lnTo>
                    <a:pt x="207594" y="121653"/>
                  </a:lnTo>
                  <a:lnTo>
                    <a:pt x="205955" y="128828"/>
                  </a:lnTo>
                  <a:lnTo>
                    <a:pt x="201295" y="134010"/>
                  </a:lnTo>
                  <a:lnTo>
                    <a:pt x="194005" y="137134"/>
                  </a:lnTo>
                  <a:lnTo>
                    <a:pt x="184454" y="138176"/>
                  </a:lnTo>
                  <a:lnTo>
                    <a:pt x="176491" y="137439"/>
                  </a:lnTo>
                  <a:lnTo>
                    <a:pt x="168744" y="135610"/>
                  </a:lnTo>
                  <a:lnTo>
                    <a:pt x="161340" y="132702"/>
                  </a:lnTo>
                  <a:lnTo>
                    <a:pt x="154381" y="128752"/>
                  </a:lnTo>
                  <a:lnTo>
                    <a:pt x="153885" y="129247"/>
                  </a:lnTo>
                  <a:lnTo>
                    <a:pt x="149377" y="135610"/>
                  </a:lnTo>
                  <a:lnTo>
                    <a:pt x="146773" y="139166"/>
                  </a:lnTo>
                  <a:lnTo>
                    <a:pt x="155613" y="144094"/>
                  </a:lnTo>
                  <a:lnTo>
                    <a:pt x="165036" y="147662"/>
                  </a:lnTo>
                  <a:lnTo>
                    <a:pt x="174866" y="149834"/>
                  </a:lnTo>
                  <a:lnTo>
                    <a:pt x="184962" y="150571"/>
                  </a:lnTo>
                  <a:lnTo>
                    <a:pt x="199580" y="148704"/>
                  </a:lnTo>
                  <a:lnTo>
                    <a:pt x="211442" y="143179"/>
                  </a:lnTo>
                  <a:lnTo>
                    <a:pt x="215836" y="138176"/>
                  </a:lnTo>
                  <a:lnTo>
                    <a:pt x="219405" y="134112"/>
                  </a:lnTo>
                  <a:lnTo>
                    <a:pt x="222313" y="121653"/>
                  </a:lnTo>
                  <a:close/>
                </a:path>
                <a:path w="564515" h="151129">
                  <a:moveTo>
                    <a:pt x="308267" y="121653"/>
                  </a:moveTo>
                  <a:lnTo>
                    <a:pt x="299377" y="102628"/>
                  </a:lnTo>
                  <a:lnTo>
                    <a:pt x="279831" y="93776"/>
                  </a:lnTo>
                  <a:lnTo>
                    <a:pt x="260286" y="87134"/>
                  </a:lnTo>
                  <a:lnTo>
                    <a:pt x="251396" y="74701"/>
                  </a:lnTo>
                  <a:lnTo>
                    <a:pt x="251396" y="64630"/>
                  </a:lnTo>
                  <a:lnTo>
                    <a:pt x="262648" y="61150"/>
                  </a:lnTo>
                  <a:lnTo>
                    <a:pt x="272224" y="61150"/>
                  </a:lnTo>
                  <a:lnTo>
                    <a:pt x="279730" y="61798"/>
                  </a:lnTo>
                  <a:lnTo>
                    <a:pt x="287020" y="63525"/>
                  </a:lnTo>
                  <a:lnTo>
                    <a:pt x="293979" y="66294"/>
                  </a:lnTo>
                  <a:lnTo>
                    <a:pt x="300494" y="70078"/>
                  </a:lnTo>
                  <a:lnTo>
                    <a:pt x="301967" y="61150"/>
                  </a:lnTo>
                  <a:lnTo>
                    <a:pt x="272224" y="48260"/>
                  </a:lnTo>
                  <a:lnTo>
                    <a:pt x="259130" y="49834"/>
                  </a:lnTo>
                  <a:lnTo>
                    <a:pt x="248056" y="54622"/>
                  </a:lnTo>
                  <a:lnTo>
                    <a:pt x="240385" y="62763"/>
                  </a:lnTo>
                  <a:lnTo>
                    <a:pt x="237515" y="74371"/>
                  </a:lnTo>
                  <a:lnTo>
                    <a:pt x="246303" y="92989"/>
                  </a:lnTo>
                  <a:lnTo>
                    <a:pt x="265620" y="101549"/>
                  </a:lnTo>
                  <a:lnTo>
                    <a:pt x="284937" y="108331"/>
                  </a:lnTo>
                  <a:lnTo>
                    <a:pt x="293725" y="121653"/>
                  </a:lnTo>
                  <a:lnTo>
                    <a:pt x="292061" y="128828"/>
                  </a:lnTo>
                  <a:lnTo>
                    <a:pt x="287337" y="134010"/>
                  </a:lnTo>
                  <a:lnTo>
                    <a:pt x="279984" y="137134"/>
                  </a:lnTo>
                  <a:lnTo>
                    <a:pt x="270421" y="138176"/>
                  </a:lnTo>
                  <a:lnTo>
                    <a:pt x="262445" y="137439"/>
                  </a:lnTo>
                  <a:lnTo>
                    <a:pt x="254698" y="135610"/>
                  </a:lnTo>
                  <a:lnTo>
                    <a:pt x="247294" y="132702"/>
                  </a:lnTo>
                  <a:lnTo>
                    <a:pt x="240334" y="128752"/>
                  </a:lnTo>
                  <a:lnTo>
                    <a:pt x="239826" y="129247"/>
                  </a:lnTo>
                  <a:lnTo>
                    <a:pt x="235318" y="135610"/>
                  </a:lnTo>
                  <a:lnTo>
                    <a:pt x="232892" y="139166"/>
                  </a:lnTo>
                  <a:lnTo>
                    <a:pt x="241681" y="144094"/>
                  </a:lnTo>
                  <a:lnTo>
                    <a:pt x="251053" y="147675"/>
                  </a:lnTo>
                  <a:lnTo>
                    <a:pt x="260845" y="149847"/>
                  </a:lnTo>
                  <a:lnTo>
                    <a:pt x="270903" y="150571"/>
                  </a:lnTo>
                  <a:lnTo>
                    <a:pt x="285534" y="148704"/>
                  </a:lnTo>
                  <a:lnTo>
                    <a:pt x="297395" y="143179"/>
                  </a:lnTo>
                  <a:lnTo>
                    <a:pt x="301790" y="138176"/>
                  </a:lnTo>
                  <a:lnTo>
                    <a:pt x="305358" y="134112"/>
                  </a:lnTo>
                  <a:lnTo>
                    <a:pt x="308267" y="121653"/>
                  </a:lnTo>
                  <a:close/>
                </a:path>
                <a:path w="564515" h="151129">
                  <a:moveTo>
                    <a:pt x="423799" y="94043"/>
                  </a:moveTo>
                  <a:lnTo>
                    <a:pt x="406958" y="59194"/>
                  </a:lnTo>
                  <a:lnTo>
                    <a:pt x="370408" y="46443"/>
                  </a:lnTo>
                  <a:lnTo>
                    <a:pt x="350989" y="51536"/>
                  </a:lnTo>
                  <a:lnTo>
                    <a:pt x="335559" y="63284"/>
                  </a:lnTo>
                  <a:lnTo>
                    <a:pt x="325653" y="79946"/>
                  </a:lnTo>
                  <a:lnTo>
                    <a:pt x="322808" y="99834"/>
                  </a:lnTo>
                  <a:lnTo>
                    <a:pt x="322795" y="105638"/>
                  </a:lnTo>
                  <a:lnTo>
                    <a:pt x="327609" y="123977"/>
                  </a:lnTo>
                  <a:lnTo>
                    <a:pt x="338709" y="138557"/>
                  </a:lnTo>
                  <a:lnTo>
                    <a:pt x="354444" y="147891"/>
                  </a:lnTo>
                  <a:lnTo>
                    <a:pt x="373214" y="150571"/>
                  </a:lnTo>
                  <a:lnTo>
                    <a:pt x="375323" y="150710"/>
                  </a:lnTo>
                  <a:lnTo>
                    <a:pt x="377444" y="150710"/>
                  </a:lnTo>
                  <a:lnTo>
                    <a:pt x="379552" y="150558"/>
                  </a:lnTo>
                  <a:lnTo>
                    <a:pt x="397789" y="145567"/>
                  </a:lnTo>
                  <a:lnTo>
                    <a:pt x="406793" y="138557"/>
                  </a:lnTo>
                  <a:lnTo>
                    <a:pt x="388823" y="138557"/>
                  </a:lnTo>
                  <a:lnTo>
                    <a:pt x="370865" y="138557"/>
                  </a:lnTo>
                  <a:lnTo>
                    <a:pt x="356920" y="134747"/>
                  </a:lnTo>
                  <a:lnTo>
                    <a:pt x="345909" y="126199"/>
                  </a:lnTo>
                  <a:lnTo>
                    <a:pt x="338924" y="114147"/>
                  </a:lnTo>
                  <a:lnTo>
                    <a:pt x="337019" y="99834"/>
                  </a:lnTo>
                  <a:lnTo>
                    <a:pt x="336905" y="95719"/>
                  </a:lnTo>
                  <a:lnTo>
                    <a:pt x="340106" y="82105"/>
                  </a:lnTo>
                  <a:lnTo>
                    <a:pt x="348005" y="71158"/>
                  </a:lnTo>
                  <a:lnTo>
                    <a:pt x="359435" y="63982"/>
                  </a:lnTo>
                  <a:lnTo>
                    <a:pt x="373214" y="61645"/>
                  </a:lnTo>
                  <a:lnTo>
                    <a:pt x="374548" y="61582"/>
                  </a:lnTo>
                  <a:lnTo>
                    <a:pt x="376034" y="61620"/>
                  </a:lnTo>
                  <a:lnTo>
                    <a:pt x="408000" y="85940"/>
                  </a:lnTo>
                  <a:lnTo>
                    <a:pt x="409587" y="99834"/>
                  </a:lnTo>
                  <a:lnTo>
                    <a:pt x="409587" y="104724"/>
                  </a:lnTo>
                  <a:lnTo>
                    <a:pt x="405777" y="118656"/>
                  </a:lnTo>
                  <a:lnTo>
                    <a:pt x="397230" y="129667"/>
                  </a:lnTo>
                  <a:lnTo>
                    <a:pt x="385178" y="136664"/>
                  </a:lnTo>
                  <a:lnTo>
                    <a:pt x="370941" y="138544"/>
                  </a:lnTo>
                  <a:lnTo>
                    <a:pt x="406806" y="138544"/>
                  </a:lnTo>
                  <a:lnTo>
                    <a:pt x="412178" y="134366"/>
                  </a:lnTo>
                  <a:lnTo>
                    <a:pt x="421322" y="118567"/>
                  </a:lnTo>
                  <a:lnTo>
                    <a:pt x="423799" y="99834"/>
                  </a:lnTo>
                  <a:lnTo>
                    <a:pt x="423799" y="94043"/>
                  </a:lnTo>
                  <a:close/>
                </a:path>
                <a:path w="564515" h="151129">
                  <a:moveTo>
                    <a:pt x="529259" y="139166"/>
                  </a:moveTo>
                  <a:lnTo>
                    <a:pt x="528751" y="138277"/>
                  </a:lnTo>
                  <a:lnTo>
                    <a:pt x="522808" y="127762"/>
                  </a:lnTo>
                  <a:lnTo>
                    <a:pt x="515988" y="132041"/>
                  </a:lnTo>
                  <a:lnTo>
                    <a:pt x="508635" y="135229"/>
                  </a:lnTo>
                  <a:lnTo>
                    <a:pt x="500900" y="137287"/>
                  </a:lnTo>
                  <a:lnTo>
                    <a:pt x="492887" y="138176"/>
                  </a:lnTo>
                  <a:lnTo>
                    <a:pt x="491172" y="138277"/>
                  </a:lnTo>
                  <a:lnTo>
                    <a:pt x="489458" y="138239"/>
                  </a:lnTo>
                  <a:lnTo>
                    <a:pt x="456920" y="113423"/>
                  </a:lnTo>
                  <a:lnTo>
                    <a:pt x="455345" y="94361"/>
                  </a:lnTo>
                  <a:lnTo>
                    <a:pt x="458990" y="80797"/>
                  </a:lnTo>
                  <a:lnTo>
                    <a:pt x="467271" y="70065"/>
                  </a:lnTo>
                  <a:lnTo>
                    <a:pt x="478980" y="63220"/>
                  </a:lnTo>
                  <a:lnTo>
                    <a:pt x="492887" y="61315"/>
                  </a:lnTo>
                  <a:lnTo>
                    <a:pt x="500849" y="62230"/>
                  </a:lnTo>
                  <a:lnTo>
                    <a:pt x="508571" y="64236"/>
                  </a:lnTo>
                  <a:lnTo>
                    <a:pt x="515924" y="67310"/>
                  </a:lnTo>
                  <a:lnTo>
                    <a:pt x="522808" y="71399"/>
                  </a:lnTo>
                  <a:lnTo>
                    <a:pt x="525068" y="61315"/>
                  </a:lnTo>
                  <a:lnTo>
                    <a:pt x="488226" y="48425"/>
                  </a:lnTo>
                  <a:lnTo>
                    <a:pt x="486003" y="48590"/>
                  </a:lnTo>
                  <a:lnTo>
                    <a:pt x="443725" y="80733"/>
                  </a:lnTo>
                  <a:lnTo>
                    <a:pt x="441058" y="103886"/>
                  </a:lnTo>
                  <a:lnTo>
                    <a:pt x="441210" y="105994"/>
                  </a:lnTo>
                  <a:lnTo>
                    <a:pt x="446379" y="124447"/>
                  </a:lnTo>
                  <a:lnTo>
                    <a:pt x="457822" y="138988"/>
                  </a:lnTo>
                  <a:lnTo>
                    <a:pt x="473875" y="148170"/>
                  </a:lnTo>
                  <a:lnTo>
                    <a:pt x="492887" y="150571"/>
                  </a:lnTo>
                  <a:lnTo>
                    <a:pt x="502564" y="149872"/>
                  </a:lnTo>
                  <a:lnTo>
                    <a:pt x="511962" y="147701"/>
                  </a:lnTo>
                  <a:lnTo>
                    <a:pt x="520915" y="144119"/>
                  </a:lnTo>
                  <a:lnTo>
                    <a:pt x="529259" y="139166"/>
                  </a:lnTo>
                  <a:close/>
                </a:path>
                <a:path w="564515" h="151129">
                  <a:moveTo>
                    <a:pt x="562140" y="50571"/>
                  </a:moveTo>
                  <a:lnTo>
                    <a:pt x="548093" y="50571"/>
                  </a:lnTo>
                  <a:lnTo>
                    <a:pt x="548093" y="148755"/>
                  </a:lnTo>
                  <a:lnTo>
                    <a:pt x="562140" y="148755"/>
                  </a:lnTo>
                  <a:lnTo>
                    <a:pt x="562140" y="50571"/>
                  </a:lnTo>
                  <a:close/>
                </a:path>
                <a:path w="564515" h="151129">
                  <a:moveTo>
                    <a:pt x="564311" y="25400"/>
                  </a:moveTo>
                  <a:lnTo>
                    <a:pt x="564286" y="20078"/>
                  </a:lnTo>
                  <a:lnTo>
                    <a:pt x="563803" y="15151"/>
                  </a:lnTo>
                  <a:lnTo>
                    <a:pt x="560222" y="12230"/>
                  </a:lnTo>
                  <a:lnTo>
                    <a:pt x="559663" y="11760"/>
                  </a:lnTo>
                  <a:lnTo>
                    <a:pt x="555040" y="12230"/>
                  </a:lnTo>
                  <a:lnTo>
                    <a:pt x="554761" y="12192"/>
                  </a:lnTo>
                  <a:lnTo>
                    <a:pt x="554177" y="12179"/>
                  </a:lnTo>
                  <a:lnTo>
                    <a:pt x="549617" y="12217"/>
                  </a:lnTo>
                  <a:lnTo>
                    <a:pt x="545934" y="15925"/>
                  </a:lnTo>
                  <a:lnTo>
                    <a:pt x="545947" y="21170"/>
                  </a:lnTo>
                  <a:lnTo>
                    <a:pt x="546341" y="26162"/>
                  </a:lnTo>
                  <a:lnTo>
                    <a:pt x="550392" y="29616"/>
                  </a:lnTo>
                  <a:lnTo>
                    <a:pt x="555040" y="29248"/>
                  </a:lnTo>
                  <a:lnTo>
                    <a:pt x="555739" y="29286"/>
                  </a:lnTo>
                  <a:lnTo>
                    <a:pt x="560476" y="29273"/>
                  </a:lnTo>
                  <a:lnTo>
                    <a:pt x="564311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05555" y="9972143"/>
              <a:ext cx="208717" cy="13854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35843" y="10006722"/>
              <a:ext cx="101044" cy="10434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57546" y="10008871"/>
              <a:ext cx="89086" cy="100660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0527365" y="10176971"/>
            <a:ext cx="1032510" cy="149225"/>
            <a:chOff x="10527365" y="10176971"/>
            <a:chExt cx="1032510" cy="14922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27365" y="10224061"/>
              <a:ext cx="194643" cy="1020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47798" y="10224243"/>
              <a:ext cx="88918" cy="10049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56764" y="10224293"/>
              <a:ext cx="95991" cy="1016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974455" y="10176971"/>
              <a:ext cx="94987" cy="14892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1094635" y="10185962"/>
              <a:ext cx="19050" cy="138430"/>
            </a:xfrm>
            <a:custGeom>
              <a:avLst/>
              <a:gdLst/>
              <a:ahLst/>
              <a:cxnLst/>
              <a:rect l="l" t="t" r="r" b="b"/>
              <a:pathLst>
                <a:path w="19050" h="138429">
                  <a:moveTo>
                    <a:pt x="16460" y="40099"/>
                  </a:moveTo>
                  <a:lnTo>
                    <a:pt x="2408" y="40099"/>
                  </a:lnTo>
                  <a:lnTo>
                    <a:pt x="2408" y="138281"/>
                  </a:lnTo>
                  <a:lnTo>
                    <a:pt x="16460" y="138281"/>
                  </a:lnTo>
                  <a:lnTo>
                    <a:pt x="16460" y="40099"/>
                  </a:lnTo>
                  <a:close/>
                </a:path>
                <a:path w="19050" h="138429">
                  <a:moveTo>
                    <a:pt x="14114" y="0"/>
                  </a:moveTo>
                  <a:lnTo>
                    <a:pt x="3916" y="545"/>
                  </a:lnTo>
                  <a:lnTo>
                    <a:pt x="0" y="4908"/>
                  </a:lnTo>
                  <a:lnTo>
                    <a:pt x="261" y="10016"/>
                  </a:lnTo>
                  <a:lnTo>
                    <a:pt x="261" y="10578"/>
                  </a:lnTo>
                  <a:lnTo>
                    <a:pt x="659" y="15603"/>
                  </a:lnTo>
                  <a:lnTo>
                    <a:pt x="4795" y="19140"/>
                  </a:lnTo>
                  <a:lnTo>
                    <a:pt x="9518" y="18777"/>
                  </a:lnTo>
                  <a:lnTo>
                    <a:pt x="9853" y="18777"/>
                  </a:lnTo>
                  <a:lnTo>
                    <a:pt x="15109" y="18495"/>
                  </a:lnTo>
                  <a:lnTo>
                    <a:pt x="19025" y="14132"/>
                  </a:lnTo>
                  <a:lnTo>
                    <a:pt x="18481" y="3917"/>
                  </a:lnTo>
                  <a:lnTo>
                    <a:pt x="141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133995" y="10224408"/>
              <a:ext cx="90656" cy="10165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246139" y="10224243"/>
              <a:ext cx="89096" cy="10049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360020" y="10224243"/>
              <a:ext cx="89096" cy="10049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469053" y="10224408"/>
              <a:ext cx="90803" cy="101653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10527459" y="10392177"/>
            <a:ext cx="208279" cy="149860"/>
            <a:chOff x="10527459" y="10392177"/>
            <a:chExt cx="208279" cy="149860"/>
          </a:xfrm>
        </p:grpSpPr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527459" y="10392177"/>
              <a:ext cx="95044" cy="14892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647466" y="10440772"/>
              <a:ext cx="87766" cy="100661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0811922" y="10439450"/>
            <a:ext cx="727075" cy="137160"/>
            <a:chOff x="10811922" y="10439450"/>
            <a:chExt cx="727075" cy="137160"/>
          </a:xfrm>
        </p:grpSpPr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811922" y="10440442"/>
              <a:ext cx="95309" cy="13570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928787" y="10439615"/>
              <a:ext cx="154424" cy="10191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104813" y="10439483"/>
              <a:ext cx="208265" cy="13682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339529" y="10439450"/>
              <a:ext cx="88929" cy="10049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448227" y="10439615"/>
              <a:ext cx="90646" cy="101818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9354403" y="9961218"/>
            <a:ext cx="857885" cy="149860"/>
            <a:chOff x="9354403" y="9961218"/>
            <a:chExt cx="857885" cy="149860"/>
          </a:xfrm>
        </p:grpSpPr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354403" y="9961218"/>
              <a:ext cx="235042" cy="14963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615395" y="10008871"/>
              <a:ext cx="88760" cy="10066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724723" y="10009102"/>
              <a:ext cx="95631" cy="10158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841911" y="9961763"/>
              <a:ext cx="94972" cy="14892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962334" y="9972045"/>
              <a:ext cx="19050" cy="137160"/>
            </a:xfrm>
            <a:custGeom>
              <a:avLst/>
              <a:gdLst/>
              <a:ahLst/>
              <a:cxnLst/>
              <a:rect l="l" t="t" r="r" b="b"/>
              <a:pathLst>
                <a:path w="19050" h="137159">
                  <a:moveTo>
                    <a:pt x="16198" y="38809"/>
                  </a:moveTo>
                  <a:lnTo>
                    <a:pt x="2149" y="38809"/>
                  </a:lnTo>
                  <a:lnTo>
                    <a:pt x="2149" y="136991"/>
                  </a:lnTo>
                  <a:lnTo>
                    <a:pt x="16198" y="136991"/>
                  </a:lnTo>
                  <a:lnTo>
                    <a:pt x="16198" y="38809"/>
                  </a:lnTo>
                  <a:close/>
                </a:path>
                <a:path w="19050" h="137159">
                  <a:moveTo>
                    <a:pt x="14366" y="462"/>
                  </a:moveTo>
                  <a:lnTo>
                    <a:pt x="3781" y="462"/>
                  </a:lnTo>
                  <a:lnTo>
                    <a:pt x="67" y="4065"/>
                  </a:lnTo>
                  <a:lnTo>
                    <a:pt x="0" y="9288"/>
                  </a:lnTo>
                  <a:lnTo>
                    <a:pt x="396" y="14313"/>
                  </a:lnTo>
                  <a:lnTo>
                    <a:pt x="4529" y="17850"/>
                  </a:lnTo>
                  <a:lnTo>
                    <a:pt x="9256" y="17487"/>
                  </a:lnTo>
                  <a:lnTo>
                    <a:pt x="11223" y="17487"/>
                  </a:lnTo>
                  <a:lnTo>
                    <a:pt x="14760" y="17404"/>
                  </a:lnTo>
                  <a:lnTo>
                    <a:pt x="18463" y="13553"/>
                  </a:lnTo>
                  <a:lnTo>
                    <a:pt x="18348" y="8197"/>
                  </a:lnTo>
                  <a:lnTo>
                    <a:pt x="17851" y="3321"/>
                  </a:lnTo>
                  <a:lnTo>
                    <a:pt x="14366" y="462"/>
                  </a:lnTo>
                  <a:close/>
                </a:path>
                <a:path w="19050" h="137159">
                  <a:moveTo>
                    <a:pt x="11223" y="17487"/>
                  </a:moveTo>
                  <a:lnTo>
                    <a:pt x="9256" y="17487"/>
                  </a:lnTo>
                  <a:lnTo>
                    <a:pt x="9835" y="17519"/>
                  </a:lnTo>
                  <a:lnTo>
                    <a:pt x="11223" y="17487"/>
                  </a:lnTo>
                  <a:close/>
                </a:path>
                <a:path w="19050" h="137159">
                  <a:moveTo>
                    <a:pt x="10397" y="346"/>
                  </a:moveTo>
                  <a:lnTo>
                    <a:pt x="3901" y="346"/>
                  </a:lnTo>
                  <a:lnTo>
                    <a:pt x="9256" y="462"/>
                  </a:lnTo>
                  <a:lnTo>
                    <a:pt x="10397" y="346"/>
                  </a:lnTo>
                  <a:close/>
                </a:path>
                <a:path w="19050" h="137159">
                  <a:moveTo>
                    <a:pt x="13801" y="0"/>
                  </a:moveTo>
                  <a:lnTo>
                    <a:pt x="10397" y="346"/>
                  </a:lnTo>
                  <a:lnTo>
                    <a:pt x="14224" y="346"/>
                  </a:lnTo>
                  <a:lnTo>
                    <a:pt x="138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001748" y="10009119"/>
              <a:ext cx="95465" cy="10156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122999" y="10008871"/>
              <a:ext cx="89090" cy="100660"/>
            </a:xfrm>
            <a:prstGeom prst="rect">
              <a:avLst/>
            </a:prstGeom>
          </p:spPr>
        </p:pic>
      </p:grpSp>
      <p:pic>
        <p:nvPicPr>
          <p:cNvPr id="36" name="object 36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9346634" y="10178622"/>
            <a:ext cx="1026447" cy="362876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8555939" y="9895008"/>
            <a:ext cx="656590" cy="705485"/>
          </a:xfrm>
          <a:custGeom>
            <a:avLst/>
            <a:gdLst/>
            <a:ahLst/>
            <a:cxnLst/>
            <a:rect l="l" t="t" r="r" b="b"/>
            <a:pathLst>
              <a:path w="656590" h="705484">
                <a:moveTo>
                  <a:pt x="323659" y="590638"/>
                </a:moveTo>
                <a:lnTo>
                  <a:pt x="174625" y="441591"/>
                </a:lnTo>
                <a:lnTo>
                  <a:pt x="143789" y="402501"/>
                </a:lnTo>
                <a:lnTo>
                  <a:pt x="123240" y="358889"/>
                </a:lnTo>
                <a:lnTo>
                  <a:pt x="112979" y="312572"/>
                </a:lnTo>
                <a:lnTo>
                  <a:pt x="112966" y="265353"/>
                </a:lnTo>
                <a:lnTo>
                  <a:pt x="123202" y="219062"/>
                </a:lnTo>
                <a:lnTo>
                  <a:pt x="143649" y="175501"/>
                </a:lnTo>
                <a:lnTo>
                  <a:pt x="60439" y="258826"/>
                </a:lnTo>
                <a:lnTo>
                  <a:pt x="30251" y="296824"/>
                </a:lnTo>
                <a:lnTo>
                  <a:pt x="10121" y="339280"/>
                </a:lnTo>
                <a:lnTo>
                  <a:pt x="38" y="384429"/>
                </a:lnTo>
                <a:lnTo>
                  <a:pt x="0" y="430479"/>
                </a:lnTo>
                <a:lnTo>
                  <a:pt x="10033" y="475640"/>
                </a:lnTo>
                <a:lnTo>
                  <a:pt x="30111" y="518134"/>
                </a:lnTo>
                <a:lnTo>
                  <a:pt x="60312" y="556234"/>
                </a:lnTo>
                <a:lnTo>
                  <a:pt x="209207" y="705104"/>
                </a:lnTo>
                <a:lnTo>
                  <a:pt x="323659" y="590638"/>
                </a:lnTo>
                <a:close/>
              </a:path>
              <a:path w="656590" h="705484">
                <a:moveTo>
                  <a:pt x="530796" y="311111"/>
                </a:moveTo>
                <a:lnTo>
                  <a:pt x="530771" y="266255"/>
                </a:lnTo>
                <a:lnTo>
                  <a:pt x="521068" y="222491"/>
                </a:lnTo>
                <a:lnTo>
                  <a:pt x="501573" y="181203"/>
                </a:lnTo>
                <a:lnTo>
                  <a:pt x="472401" y="144360"/>
                </a:lnTo>
                <a:lnTo>
                  <a:pt x="328041" y="0"/>
                </a:lnTo>
                <a:lnTo>
                  <a:pt x="183680" y="144360"/>
                </a:lnTo>
                <a:lnTo>
                  <a:pt x="154406" y="181241"/>
                </a:lnTo>
                <a:lnTo>
                  <a:pt x="134912" y="222427"/>
                </a:lnTo>
                <a:lnTo>
                  <a:pt x="125145" y="266255"/>
                </a:lnTo>
                <a:lnTo>
                  <a:pt x="125145" y="311111"/>
                </a:lnTo>
                <a:lnTo>
                  <a:pt x="134823" y="354825"/>
                </a:lnTo>
                <a:lnTo>
                  <a:pt x="154279" y="396062"/>
                </a:lnTo>
                <a:lnTo>
                  <a:pt x="183476" y="432943"/>
                </a:lnTo>
                <a:lnTo>
                  <a:pt x="179285" y="437502"/>
                </a:lnTo>
                <a:lnTo>
                  <a:pt x="183667" y="433120"/>
                </a:lnTo>
                <a:lnTo>
                  <a:pt x="328041" y="577507"/>
                </a:lnTo>
                <a:lnTo>
                  <a:pt x="472427" y="433120"/>
                </a:lnTo>
                <a:lnTo>
                  <a:pt x="501611" y="396240"/>
                </a:lnTo>
                <a:lnTo>
                  <a:pt x="521068" y="354990"/>
                </a:lnTo>
                <a:lnTo>
                  <a:pt x="530796" y="311111"/>
                </a:lnTo>
                <a:close/>
              </a:path>
              <a:path w="656590" h="705484">
                <a:moveTo>
                  <a:pt x="656005" y="384721"/>
                </a:moveTo>
                <a:lnTo>
                  <a:pt x="646010" y="339559"/>
                </a:lnTo>
                <a:lnTo>
                  <a:pt x="625957" y="297065"/>
                </a:lnTo>
                <a:lnTo>
                  <a:pt x="595833" y="259016"/>
                </a:lnTo>
                <a:lnTo>
                  <a:pt x="512394" y="175577"/>
                </a:lnTo>
                <a:lnTo>
                  <a:pt x="532815" y="219252"/>
                </a:lnTo>
                <a:lnTo>
                  <a:pt x="543013" y="265645"/>
                </a:lnTo>
                <a:lnTo>
                  <a:pt x="542963" y="312953"/>
                </a:lnTo>
                <a:lnTo>
                  <a:pt x="532638" y="359308"/>
                </a:lnTo>
                <a:lnTo>
                  <a:pt x="512064" y="402894"/>
                </a:lnTo>
                <a:lnTo>
                  <a:pt x="481190" y="441883"/>
                </a:lnTo>
                <a:lnTo>
                  <a:pt x="332422" y="590651"/>
                </a:lnTo>
                <a:lnTo>
                  <a:pt x="446722" y="705104"/>
                </a:lnTo>
                <a:lnTo>
                  <a:pt x="595490" y="556348"/>
                </a:lnTo>
                <a:lnTo>
                  <a:pt x="625690" y="518375"/>
                </a:lnTo>
                <a:lnTo>
                  <a:pt x="645845" y="475919"/>
                </a:lnTo>
                <a:lnTo>
                  <a:pt x="655955" y="430771"/>
                </a:lnTo>
                <a:lnTo>
                  <a:pt x="656005" y="3847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4B20D3-38EE-6FD2-2DF7-C42079066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/>
        </p:blipFill>
        <p:spPr>
          <a:xfrm>
            <a:off x="-1" y="0"/>
            <a:ext cx="20105511" cy="11309350"/>
          </a:xfrm>
          <a:prstGeom prst="rect">
            <a:avLst/>
          </a:prstGeom>
        </p:spPr>
      </p:pic>
      <p:sp>
        <p:nvSpPr>
          <p:cNvPr id="3" name="Round Diagonal Corner of Rectangle 2">
            <a:extLst>
              <a:ext uri="{FF2B5EF4-FFF2-40B4-BE49-F238E27FC236}">
                <a16:creationId xmlns:a16="http://schemas.microsoft.com/office/drawing/2014/main" id="{9BDCDB48-AB45-C066-121C-C341992BAB1B}"/>
              </a:ext>
            </a:extLst>
          </p:cNvPr>
          <p:cNvSpPr/>
          <p:nvPr/>
        </p:nvSpPr>
        <p:spPr>
          <a:xfrm>
            <a:off x="5022850" y="2759075"/>
            <a:ext cx="10058400" cy="5867400"/>
          </a:xfrm>
          <a:prstGeom prst="round2DiagRect">
            <a:avLst/>
          </a:prstGeom>
          <a:solidFill>
            <a:srgbClr val="E7F4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rgbClr val="E7F4E6"/>
              </a:solidFill>
            </a:endParaRP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505B7C4C-F6B1-F62F-3BC0-2BF36E9B1E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150" y="3593941"/>
            <a:ext cx="8305800" cy="245562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D53F17-EE19-3D4D-486D-88017B3A4DB3}"/>
              </a:ext>
            </a:extLst>
          </p:cNvPr>
          <p:cNvCxnSpPr>
            <a:cxnSpLocks/>
          </p:cNvCxnSpPr>
          <p:nvPr/>
        </p:nvCxnSpPr>
        <p:spPr>
          <a:xfrm>
            <a:off x="5708650" y="6565742"/>
            <a:ext cx="8686800" cy="0"/>
          </a:xfrm>
          <a:prstGeom prst="line">
            <a:avLst/>
          </a:prstGeom>
          <a:ln w="19050">
            <a:solidFill>
              <a:srgbClr val="33B0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ject 4">
            <a:extLst>
              <a:ext uri="{FF2B5EF4-FFF2-40B4-BE49-F238E27FC236}">
                <a16:creationId xmlns:a16="http://schemas.microsoft.com/office/drawing/2014/main" id="{C5960D20-86B4-1B85-98B6-72E802177D54}"/>
              </a:ext>
            </a:extLst>
          </p:cNvPr>
          <p:cNvSpPr txBox="1">
            <a:spLocks/>
          </p:cNvSpPr>
          <p:nvPr/>
        </p:nvSpPr>
        <p:spPr>
          <a:xfrm>
            <a:off x="5632450" y="6856649"/>
            <a:ext cx="8839200" cy="755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GB" sz="4800" b="1">
                <a:solidFill>
                  <a:srgbClr val="33B044"/>
                </a:solidFill>
                <a:latin typeface="Muli" pitchFamily="2" charset="77"/>
              </a:rPr>
              <a:t>Happy National Propane Day!</a:t>
            </a:r>
            <a:endParaRPr lang="en-GB" sz="4800" b="1" spc="-10">
              <a:solidFill>
                <a:srgbClr val="33B044"/>
              </a:solidFill>
              <a:latin typeface="Muli" pitchFamily="2" charset="77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BD278CE-6468-C8F5-F315-44387C2B2BA6}"/>
              </a:ext>
            </a:extLst>
          </p:cNvPr>
          <p:cNvSpPr/>
          <p:nvPr/>
        </p:nvSpPr>
        <p:spPr>
          <a:xfrm>
            <a:off x="7156450" y="7940675"/>
            <a:ext cx="5791200" cy="1063467"/>
          </a:xfrm>
          <a:prstGeom prst="roundRect">
            <a:avLst/>
          </a:prstGeom>
          <a:solidFill>
            <a:srgbClr val="33B0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607A8B4F-83DB-F84E-3501-2A2063DAA590}"/>
              </a:ext>
            </a:extLst>
          </p:cNvPr>
          <p:cNvSpPr txBox="1">
            <a:spLocks/>
          </p:cNvSpPr>
          <p:nvPr/>
        </p:nvSpPr>
        <p:spPr>
          <a:xfrm>
            <a:off x="7899400" y="8093074"/>
            <a:ext cx="4305300" cy="755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30"/>
              </a:spcBef>
            </a:pPr>
            <a:r>
              <a:rPr lang="en-GB" sz="4800" b="1" spc="-20">
                <a:solidFill>
                  <a:schemeClr val="bg1"/>
                </a:solidFill>
                <a:latin typeface="Muli" pitchFamily="2" charset="77"/>
                <a:cs typeface="Serenity-Light"/>
              </a:rPr>
              <a:t>#</a:t>
            </a:r>
            <a:r>
              <a:rPr lang="en-GB" sz="4800" b="1" spc="-20" err="1">
                <a:solidFill>
                  <a:schemeClr val="bg1"/>
                </a:solidFill>
                <a:latin typeface="Muli" pitchFamily="2" charset="77"/>
                <a:cs typeface="Serenity-Light"/>
              </a:rPr>
              <a:t>EnergyForAll</a:t>
            </a:r>
            <a:endParaRPr lang="en-GB" sz="4800" b="1" spc="-10">
              <a:solidFill>
                <a:schemeClr val="bg1"/>
              </a:solidFill>
              <a:latin typeface="Muli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04694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4B20D3-38EE-6FD2-2DF7-C42079066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20105511" cy="11309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5B7C4C-F6B1-F62F-3BC0-2BF36E9B1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0955" y="2861791"/>
            <a:ext cx="10782190" cy="318777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D53F17-EE19-3D4D-486D-88017B3A4DB3}"/>
              </a:ext>
            </a:extLst>
          </p:cNvPr>
          <p:cNvCxnSpPr>
            <a:cxnSpLocks/>
          </p:cNvCxnSpPr>
          <p:nvPr/>
        </p:nvCxnSpPr>
        <p:spPr>
          <a:xfrm>
            <a:off x="4660955" y="6565742"/>
            <a:ext cx="10782190" cy="0"/>
          </a:xfrm>
          <a:prstGeom prst="line">
            <a:avLst/>
          </a:prstGeom>
          <a:ln w="19050">
            <a:solidFill>
              <a:schemeClr val="bg1">
                <a:alpha val="51208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ject 4">
            <a:extLst>
              <a:ext uri="{FF2B5EF4-FFF2-40B4-BE49-F238E27FC236}">
                <a16:creationId xmlns:a16="http://schemas.microsoft.com/office/drawing/2014/main" id="{C5960D20-86B4-1B85-98B6-72E802177D54}"/>
              </a:ext>
            </a:extLst>
          </p:cNvPr>
          <p:cNvSpPr txBox="1">
            <a:spLocks/>
          </p:cNvSpPr>
          <p:nvPr/>
        </p:nvSpPr>
        <p:spPr>
          <a:xfrm>
            <a:off x="4660955" y="6856649"/>
            <a:ext cx="10782190" cy="84766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30"/>
              </a:spcBef>
            </a:pPr>
            <a:r>
              <a:rPr lang="en-GB" sz="5400" b="1" dirty="0">
                <a:solidFill>
                  <a:schemeClr val="bg1"/>
                </a:solidFill>
                <a:latin typeface="Muli" pitchFamily="2" charset="77"/>
              </a:rPr>
              <a:t>Happy National Propane Day!</a:t>
            </a:r>
            <a:endParaRPr lang="en-GB" sz="5400" b="1" spc="-10" dirty="0">
              <a:solidFill>
                <a:schemeClr val="bg1"/>
              </a:solidFill>
              <a:latin typeface="Muli" pitchFamily="2" charset="77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607A8B4F-83DB-F84E-3501-2A2063DAA590}"/>
              </a:ext>
            </a:extLst>
          </p:cNvPr>
          <p:cNvSpPr txBox="1">
            <a:spLocks/>
          </p:cNvSpPr>
          <p:nvPr/>
        </p:nvSpPr>
        <p:spPr>
          <a:xfrm>
            <a:off x="7899400" y="7990592"/>
            <a:ext cx="4305300" cy="755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30"/>
              </a:spcBef>
            </a:pPr>
            <a:r>
              <a:rPr lang="en-GB" sz="4800" i="1" spc="-20">
                <a:solidFill>
                  <a:srgbClr val="33B044"/>
                </a:solidFill>
                <a:latin typeface="Muli Light" pitchFamily="2" charset="77"/>
                <a:cs typeface="Serenity-Light"/>
              </a:rPr>
              <a:t>#</a:t>
            </a:r>
            <a:r>
              <a:rPr lang="en-GB" sz="4800" i="1" spc="-20" err="1">
                <a:solidFill>
                  <a:srgbClr val="33B044"/>
                </a:solidFill>
                <a:latin typeface="Muli Light" pitchFamily="2" charset="77"/>
                <a:cs typeface="Serenity-Light"/>
              </a:rPr>
              <a:t>EnergyForAll</a:t>
            </a:r>
            <a:endParaRPr lang="en-GB" sz="4800" i="1" spc="-10">
              <a:solidFill>
                <a:srgbClr val="33B044"/>
              </a:solidFill>
              <a:latin typeface="Muli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36484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4B20D3-38EE-6FD2-2DF7-C42079066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20105511" cy="113093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EFD19C2-40C9-345B-119E-0A20DDFE97E0}"/>
              </a:ext>
            </a:extLst>
          </p:cNvPr>
          <p:cNvGrpSpPr/>
          <p:nvPr/>
        </p:nvGrpSpPr>
        <p:grpSpPr>
          <a:xfrm>
            <a:off x="2816190" y="2861791"/>
            <a:ext cx="14471719" cy="4840210"/>
            <a:chOff x="2816190" y="2861791"/>
            <a:chExt cx="14471719" cy="48402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05B7C4C-F6B1-F62F-3BC0-2BF36E9B1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60955" y="2861791"/>
              <a:ext cx="10782190" cy="3187778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7D53F17-EE19-3D4D-486D-88017B3A4DB3}"/>
                </a:ext>
              </a:extLst>
            </p:cNvPr>
            <p:cNvCxnSpPr>
              <a:cxnSpLocks/>
            </p:cNvCxnSpPr>
            <p:nvPr/>
          </p:nvCxnSpPr>
          <p:spPr>
            <a:xfrm>
              <a:off x="4660955" y="6565742"/>
              <a:ext cx="10782190" cy="0"/>
            </a:xfrm>
            <a:prstGeom prst="line">
              <a:avLst/>
            </a:prstGeom>
            <a:ln w="19050">
              <a:solidFill>
                <a:schemeClr val="bg1">
                  <a:alpha val="51208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object 2">
              <a:extLst>
                <a:ext uri="{FF2B5EF4-FFF2-40B4-BE49-F238E27FC236}">
                  <a16:creationId xmlns:a16="http://schemas.microsoft.com/office/drawing/2014/main" id="{89FDC94C-CF03-D402-492B-B7C7DE6DFBA4}"/>
                </a:ext>
              </a:extLst>
            </p:cNvPr>
            <p:cNvSpPr txBox="1"/>
            <p:nvPr/>
          </p:nvSpPr>
          <p:spPr>
            <a:xfrm>
              <a:off x="2816190" y="6854333"/>
              <a:ext cx="14471719" cy="847668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30"/>
                </a:spcBef>
              </a:pPr>
              <a:r>
                <a:rPr lang="en-CA" sz="5400" b="1" dirty="0">
                  <a:solidFill>
                    <a:srgbClr val="FFFFFF"/>
                  </a:solidFill>
                  <a:latin typeface="Muli" pitchFamily="2" charset="77"/>
                  <a:cs typeface="Serenity Demi"/>
                </a:rPr>
                <a:t>Powering Tomorrow for a </a:t>
              </a:r>
              <a:r>
                <a:rPr lang="en-CA" sz="5400" b="1" i="1" dirty="0">
                  <a:solidFill>
                    <a:srgbClr val="60B358"/>
                  </a:solidFill>
                  <a:latin typeface="Muli" pitchFamily="2" charset="77"/>
                </a:rPr>
                <a:t>Sustainable</a:t>
              </a:r>
              <a:r>
                <a:rPr lang="en-CA" sz="5400" b="1" dirty="0">
                  <a:solidFill>
                    <a:srgbClr val="FFFFFF"/>
                  </a:solidFill>
                  <a:latin typeface="Muli" pitchFamily="2" charset="77"/>
                  <a:cs typeface="Serenity Demi"/>
                </a:rPr>
                <a:t> </a:t>
              </a:r>
              <a:r>
                <a:rPr sz="5400" b="1" dirty="0">
                  <a:solidFill>
                    <a:srgbClr val="FFFFFF"/>
                  </a:solidFill>
                  <a:latin typeface="Muli" pitchFamily="2" charset="77"/>
                </a:rPr>
                <a:t>Future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3672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13163C-3F49-26BA-41E9-A3593899EA92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01" b="14779"/>
          <a:stretch/>
        </p:blipFill>
        <p:spPr>
          <a:xfrm>
            <a:off x="1887261" y="2065471"/>
            <a:ext cx="7200000" cy="72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5B7C4C-F6B1-F62F-3BC0-2BF36E9B1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8028" y="4778741"/>
            <a:ext cx="5998467" cy="1773460"/>
          </a:xfrm>
          <a:prstGeom prst="rect">
            <a:avLst/>
          </a:prstGeom>
        </p:spPr>
      </p:pic>
      <p:sp>
        <p:nvSpPr>
          <p:cNvPr id="11" name="object 4">
            <a:extLst>
              <a:ext uri="{FF2B5EF4-FFF2-40B4-BE49-F238E27FC236}">
                <a16:creationId xmlns:a16="http://schemas.microsoft.com/office/drawing/2014/main" id="{607A8B4F-83DB-F84E-3501-2A2063DAA590}"/>
              </a:ext>
            </a:extLst>
          </p:cNvPr>
          <p:cNvSpPr txBox="1">
            <a:spLocks/>
          </p:cNvSpPr>
          <p:nvPr/>
        </p:nvSpPr>
        <p:spPr>
          <a:xfrm>
            <a:off x="3334611" y="8237671"/>
            <a:ext cx="4305300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30"/>
              </a:spcBef>
            </a:pPr>
            <a:r>
              <a:rPr lang="en-GB" sz="4000" i="1" spc="-20">
                <a:solidFill>
                  <a:srgbClr val="E7F4E6"/>
                </a:solidFill>
                <a:latin typeface="Muli Light" pitchFamily="2" charset="77"/>
                <a:cs typeface="Serenity-Light"/>
              </a:rPr>
              <a:t>#</a:t>
            </a:r>
            <a:r>
              <a:rPr lang="en-GB" sz="3200" b="1" i="1" spc="-20" err="1">
                <a:solidFill>
                  <a:schemeClr val="bg1"/>
                </a:solidFill>
                <a:latin typeface="Muli SemiBold" pitchFamily="2" charset="77"/>
                <a:cs typeface="Serenity-Light"/>
              </a:rPr>
              <a:t>EnergyForAll</a:t>
            </a:r>
            <a:endParaRPr lang="en-GB" sz="4000" b="1" i="1" spc="-10">
              <a:solidFill>
                <a:schemeClr val="bg1"/>
              </a:solidFill>
              <a:latin typeface="Muli SemiBold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1CFE24-6C16-11F3-419A-88C638E71132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r="16625"/>
          <a:stretch/>
        </p:blipFill>
        <p:spPr>
          <a:xfrm>
            <a:off x="11016840" y="2043880"/>
            <a:ext cx="7200000" cy="7200000"/>
          </a:xfrm>
          <a:prstGeom prst="rect">
            <a:avLst/>
          </a:prstGeom>
        </p:spPr>
      </p:pic>
      <p:sp>
        <p:nvSpPr>
          <p:cNvPr id="14" name="Round Single Corner of Rectangle 13">
            <a:extLst>
              <a:ext uri="{FF2B5EF4-FFF2-40B4-BE49-F238E27FC236}">
                <a16:creationId xmlns:a16="http://schemas.microsoft.com/office/drawing/2014/main" id="{9B204148-E4DA-5BA8-AC4B-4CD594EEC5F0}"/>
              </a:ext>
            </a:extLst>
          </p:cNvPr>
          <p:cNvSpPr/>
          <p:nvPr/>
        </p:nvSpPr>
        <p:spPr>
          <a:xfrm rot="10800000" flipH="1" flipV="1">
            <a:off x="11016841" y="7628070"/>
            <a:ext cx="4815020" cy="1615809"/>
          </a:xfrm>
          <a:prstGeom prst="round1Rect">
            <a:avLst/>
          </a:prstGeom>
          <a:solidFill>
            <a:srgbClr val="E7F4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/>
              <a:t>l</a:t>
            </a:r>
          </a:p>
        </p:txBody>
      </p:sp>
      <p:pic>
        <p:nvPicPr>
          <p:cNvPr id="15" name="Picture 14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F2625366-936C-4E3C-3E28-2677A00BFD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833" y="7894187"/>
            <a:ext cx="3665035" cy="108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09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961" y="743432"/>
            <a:ext cx="4677134" cy="138215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20261" y="3013385"/>
            <a:ext cx="15732589" cy="96308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GB" b="1" i="0" dirty="0">
                <a:effectLst/>
                <a:latin typeface="Muli" pitchFamily="2" charset="77"/>
              </a:rPr>
              <a:t>Logos</a:t>
            </a:r>
            <a:endParaRPr lang="en-GB" spc="-25" dirty="0">
              <a:latin typeface="Muli" pitchFamily="2" charset="77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38197" y="2444951"/>
            <a:ext cx="18638520" cy="0"/>
          </a:xfrm>
          <a:custGeom>
            <a:avLst/>
            <a:gdLst/>
            <a:ahLst/>
            <a:cxnLst/>
            <a:rect l="l" t="t" r="r" b="b"/>
            <a:pathLst>
              <a:path w="18638520">
                <a:moveTo>
                  <a:pt x="0" y="0"/>
                </a:moveTo>
                <a:lnTo>
                  <a:pt x="18638175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643820-3430-3E9C-EFE4-7A734175115F}"/>
              </a:ext>
            </a:extLst>
          </p:cNvPr>
          <p:cNvSpPr txBox="1"/>
          <p:nvPr/>
        </p:nvSpPr>
        <p:spPr>
          <a:xfrm>
            <a:off x="17443450" y="10338385"/>
            <a:ext cx="1940781" cy="41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r">
              <a:lnSpc>
                <a:spcPts val="2650"/>
              </a:lnSpc>
            </a:pPr>
            <a:r>
              <a:rPr lang="en-GB" u="sng" spc="-10" err="1">
                <a:solidFill>
                  <a:schemeClr val="bg1"/>
                </a:solidFill>
                <a:latin typeface="Muli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propane.ca</a:t>
            </a:r>
            <a:endParaRPr lang="en-GB" u="sng" spc="-10">
              <a:solidFill>
                <a:schemeClr val="bg1"/>
              </a:solidFill>
              <a:latin typeface="Muli" pitchFamily="2" charset="77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D403CE2F-905B-8E0D-4446-6597CAB3AA9A}"/>
              </a:ext>
            </a:extLst>
          </p:cNvPr>
          <p:cNvSpPr txBox="1"/>
          <p:nvPr/>
        </p:nvSpPr>
        <p:spPr>
          <a:xfrm>
            <a:off x="9292609" y="1552403"/>
            <a:ext cx="10086631" cy="44563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14"/>
              </a:spcBef>
            </a:pP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Connect,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engage,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and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celebrate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with</a:t>
            </a:r>
            <a:r>
              <a:rPr sz="2800" i="1" spc="-25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us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on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March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2</a:t>
            </a:r>
            <a:r>
              <a:rPr lang="fr-CA"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0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,</a:t>
            </a:r>
            <a:r>
              <a:rPr sz="2800" i="1" spc="-25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 spc="-2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202</a:t>
            </a:r>
            <a:r>
              <a:rPr lang="fr-CA" sz="2800" i="1" spc="-2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4</a:t>
            </a:r>
            <a:r>
              <a:rPr sz="2800" i="1" spc="-2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!</a:t>
            </a:r>
            <a:endParaRPr sz="2800">
              <a:latin typeface="Muli" pitchFamily="2" charset="77"/>
              <a:cs typeface="Serenity-MediumItalic"/>
            </a:endParaRPr>
          </a:p>
        </p:txBody>
      </p:sp>
      <p:pic>
        <p:nvPicPr>
          <p:cNvPr id="12" name="Picture 11" descr="A logo with a leaf in the center&#10;&#10;Description automatically generated">
            <a:extLst>
              <a:ext uri="{FF2B5EF4-FFF2-40B4-BE49-F238E27FC236}">
                <a16:creationId xmlns:a16="http://schemas.microsoft.com/office/drawing/2014/main" id="{9C6CD32F-A3B9-E688-072C-3426ED5D07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9569" y="4379339"/>
            <a:ext cx="3212710" cy="3606768"/>
          </a:xfrm>
          <a:prstGeom prst="rect">
            <a:avLst/>
          </a:prstGeom>
        </p:spPr>
      </p:pic>
      <p:pic>
        <p:nvPicPr>
          <p:cNvPr id="14" name="Picture 13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0EBF5177-8908-B716-E7CC-6EC387824D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46" y="4864266"/>
            <a:ext cx="8928604" cy="26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37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961" y="743432"/>
            <a:ext cx="4677134" cy="138215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20261" y="3013385"/>
            <a:ext cx="15732589" cy="96308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GB" b="1" i="0" dirty="0">
                <a:effectLst/>
                <a:latin typeface="Muli" pitchFamily="2" charset="77"/>
              </a:rPr>
              <a:t>Logos/Ad</a:t>
            </a:r>
            <a:endParaRPr lang="en-GB" spc="-25" dirty="0">
              <a:latin typeface="Muli" pitchFamily="2" charset="77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38197" y="2444951"/>
            <a:ext cx="18638520" cy="0"/>
          </a:xfrm>
          <a:custGeom>
            <a:avLst/>
            <a:gdLst/>
            <a:ahLst/>
            <a:cxnLst/>
            <a:rect l="l" t="t" r="r" b="b"/>
            <a:pathLst>
              <a:path w="18638520">
                <a:moveTo>
                  <a:pt x="0" y="0"/>
                </a:moveTo>
                <a:lnTo>
                  <a:pt x="18638175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643820-3430-3E9C-EFE4-7A734175115F}"/>
              </a:ext>
            </a:extLst>
          </p:cNvPr>
          <p:cNvSpPr txBox="1"/>
          <p:nvPr/>
        </p:nvSpPr>
        <p:spPr>
          <a:xfrm>
            <a:off x="17443450" y="10338385"/>
            <a:ext cx="1940781" cy="41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r">
              <a:lnSpc>
                <a:spcPts val="2650"/>
              </a:lnSpc>
            </a:pPr>
            <a:r>
              <a:rPr lang="en-GB" u="sng" spc="-10" err="1">
                <a:solidFill>
                  <a:schemeClr val="bg1"/>
                </a:solidFill>
                <a:latin typeface="Muli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propane.ca</a:t>
            </a:r>
            <a:endParaRPr lang="en-GB" u="sng" spc="-10">
              <a:solidFill>
                <a:schemeClr val="bg1"/>
              </a:solidFill>
              <a:latin typeface="Muli" pitchFamily="2" charset="77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D403CE2F-905B-8E0D-4446-6597CAB3AA9A}"/>
              </a:ext>
            </a:extLst>
          </p:cNvPr>
          <p:cNvSpPr txBox="1"/>
          <p:nvPr/>
        </p:nvSpPr>
        <p:spPr>
          <a:xfrm>
            <a:off x="9292609" y="1552403"/>
            <a:ext cx="10086631" cy="44563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14"/>
              </a:spcBef>
            </a:pP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Connect,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engage,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and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celebrate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with</a:t>
            </a:r>
            <a:r>
              <a:rPr sz="2800" i="1" spc="-25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us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on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March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2</a:t>
            </a:r>
            <a:r>
              <a:rPr lang="fr-CA"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0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,</a:t>
            </a:r>
            <a:r>
              <a:rPr sz="2800" i="1" spc="-25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 spc="-2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202</a:t>
            </a:r>
            <a:r>
              <a:rPr lang="fr-CA" sz="2800" i="1" spc="-2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4</a:t>
            </a:r>
            <a:r>
              <a:rPr sz="2800" i="1" spc="-2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!</a:t>
            </a:r>
            <a:endParaRPr sz="2800">
              <a:latin typeface="Muli" pitchFamily="2" charset="77"/>
              <a:cs typeface="Serenity-MediumItalic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3F5680-09CF-DB81-3218-F0FE674437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5877" y="4209481"/>
            <a:ext cx="5267258" cy="1557277"/>
          </a:xfrm>
          <a:prstGeom prst="rect">
            <a:avLst/>
          </a:prstGeom>
        </p:spPr>
      </p:pic>
      <p:pic>
        <p:nvPicPr>
          <p:cNvPr id="9" name="Picture 8" descr="A green field with a leaf and a logo&#10;&#10;Description automatically generated">
            <a:extLst>
              <a:ext uri="{FF2B5EF4-FFF2-40B4-BE49-F238E27FC236}">
                <a16:creationId xmlns:a16="http://schemas.microsoft.com/office/drawing/2014/main" id="{89D48A74-4E1F-2F30-BA95-3E54148EB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499" y="4215822"/>
            <a:ext cx="4648577" cy="464857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BF753A4-C164-AD9D-8324-377380297727}"/>
              </a:ext>
            </a:extLst>
          </p:cNvPr>
          <p:cNvGrpSpPr/>
          <p:nvPr/>
        </p:nvGrpSpPr>
        <p:grpSpPr>
          <a:xfrm>
            <a:off x="11128115" y="7248590"/>
            <a:ext cx="4815020" cy="1615809"/>
            <a:chOff x="10675878" y="5985249"/>
            <a:chExt cx="4815020" cy="1615809"/>
          </a:xfrm>
        </p:grpSpPr>
        <p:sp>
          <p:nvSpPr>
            <p:cNvPr id="11" name="Round Single Corner of Rectangle 13">
              <a:extLst>
                <a:ext uri="{FF2B5EF4-FFF2-40B4-BE49-F238E27FC236}">
                  <a16:creationId xmlns:a16="http://schemas.microsoft.com/office/drawing/2014/main" id="{25F09435-3169-3337-A175-31586CF7D2B0}"/>
                </a:ext>
              </a:extLst>
            </p:cNvPr>
            <p:cNvSpPr/>
            <p:nvPr/>
          </p:nvSpPr>
          <p:spPr>
            <a:xfrm rot="10800000" flipH="1" flipV="1">
              <a:off x="10675878" y="5985249"/>
              <a:ext cx="4815020" cy="1615809"/>
            </a:xfrm>
            <a:prstGeom prst="round1Rect">
              <a:avLst/>
            </a:prstGeom>
            <a:solidFill>
              <a:srgbClr val="E7F4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/>
                <a:t>l</a:t>
              </a:r>
            </a:p>
          </p:txBody>
        </p:sp>
        <p:pic>
          <p:nvPicPr>
            <p:cNvPr id="13" name="Picture 12" descr="A black background with blue text&#10;&#10;Description automatically generated">
              <a:extLst>
                <a:ext uri="{FF2B5EF4-FFF2-40B4-BE49-F238E27FC236}">
                  <a16:creationId xmlns:a16="http://schemas.microsoft.com/office/drawing/2014/main" id="{DBFF6129-5BC3-5971-A50B-A0C4195F7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0870" y="6251365"/>
              <a:ext cx="3665035" cy="1083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946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267271-5FF5-2399-491C-24574131EC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 flipH="1">
            <a:off x="450849" y="244475"/>
            <a:ext cx="9372600" cy="52720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745B6E-480F-6D0C-DD51-4625DCAF0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 flipH="1">
            <a:off x="10280653" y="244474"/>
            <a:ext cx="9372600" cy="5272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97B48D-EDD2-EA88-1B09-0CEC91724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9" b="7939"/>
          <a:stretch/>
        </p:blipFill>
        <p:spPr>
          <a:xfrm flipH="1">
            <a:off x="450848" y="5776411"/>
            <a:ext cx="9372600" cy="5272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64018A-F72C-8273-F3AB-DE78B5CDB9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/>
        </p:blipFill>
        <p:spPr>
          <a:xfrm flipH="1">
            <a:off x="10280653" y="5780421"/>
            <a:ext cx="9372600" cy="52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97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267271-5FF5-2399-491C-24574131E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 flipH="1">
            <a:off x="450849" y="244475"/>
            <a:ext cx="9372600" cy="52720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745B6E-480F-6D0C-DD51-4625DCAF03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 flipH="1">
            <a:off x="10280653" y="244474"/>
            <a:ext cx="9372600" cy="5272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97B48D-EDD2-EA88-1B09-0CEC91724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848" y="5776411"/>
            <a:ext cx="9372600" cy="5272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64018A-F72C-8273-F3AB-DE78B5CDB9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/>
        </p:blipFill>
        <p:spPr>
          <a:xfrm flipH="1">
            <a:off x="10280653" y="5780421"/>
            <a:ext cx="9372600" cy="52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91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961" y="743432"/>
            <a:ext cx="4677134" cy="138215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20261" y="3013385"/>
            <a:ext cx="15732589" cy="96308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GB">
                <a:latin typeface="Muli" pitchFamily="2" charset="77"/>
              </a:rPr>
              <a:t>Learn</a:t>
            </a:r>
            <a:r>
              <a:rPr lang="en-GB" spc="-85">
                <a:latin typeface="Muli" pitchFamily="2" charset="77"/>
              </a:rPr>
              <a:t> </a:t>
            </a:r>
            <a:r>
              <a:rPr lang="en-GB">
                <a:latin typeface="Muli" pitchFamily="2" charset="77"/>
              </a:rPr>
              <a:t>More</a:t>
            </a:r>
            <a:r>
              <a:rPr lang="en-GB" spc="-85">
                <a:latin typeface="Muli" pitchFamily="2" charset="77"/>
              </a:rPr>
              <a:t> </a:t>
            </a:r>
            <a:r>
              <a:rPr lang="en-GB">
                <a:latin typeface="Muli" pitchFamily="2" charset="77"/>
              </a:rPr>
              <a:t>About</a:t>
            </a:r>
            <a:r>
              <a:rPr lang="en-GB" spc="-85">
                <a:latin typeface="Muli" pitchFamily="2" charset="77"/>
              </a:rPr>
              <a:t> </a:t>
            </a:r>
            <a:r>
              <a:rPr lang="en-GB">
                <a:latin typeface="Muli" pitchFamily="2" charset="77"/>
              </a:rPr>
              <a:t>National</a:t>
            </a:r>
            <a:r>
              <a:rPr lang="en-GB" spc="-85">
                <a:latin typeface="Muli" pitchFamily="2" charset="77"/>
              </a:rPr>
              <a:t> </a:t>
            </a:r>
            <a:r>
              <a:rPr lang="en-GB">
                <a:latin typeface="Muli" pitchFamily="2" charset="77"/>
              </a:rPr>
              <a:t>Propane</a:t>
            </a:r>
            <a:r>
              <a:rPr lang="en-GB" spc="-85">
                <a:latin typeface="Muli" pitchFamily="2" charset="77"/>
              </a:rPr>
              <a:t> </a:t>
            </a:r>
            <a:r>
              <a:rPr lang="en-GB" spc="-25">
                <a:latin typeface="Muli" pitchFamily="2" charset="77"/>
              </a:rPr>
              <a:t>Day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720261" y="3997649"/>
            <a:ext cx="18514695" cy="4701928"/>
          </a:xfrm>
          <a:prstGeom prst="rect">
            <a:avLst/>
          </a:prstGeom>
        </p:spPr>
        <p:txBody>
          <a:bodyPr vert="horz" wrap="square" lIns="0" tIns="221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45"/>
              </a:spcBef>
            </a:pPr>
            <a:r>
              <a:rPr sz="3200" dirty="0">
                <a:latin typeface="Muli Light" pitchFamily="2" charset="77"/>
              </a:rPr>
              <a:t>Looking</a:t>
            </a:r>
            <a:r>
              <a:rPr sz="3200" spc="-125" dirty="0">
                <a:latin typeface="Muli Light" pitchFamily="2" charset="77"/>
              </a:rPr>
              <a:t> </a:t>
            </a:r>
            <a:r>
              <a:rPr sz="3200" dirty="0">
                <a:latin typeface="Muli Light" pitchFamily="2" charset="77"/>
              </a:rPr>
              <a:t>for</a:t>
            </a:r>
            <a:r>
              <a:rPr sz="3200" spc="-120" dirty="0">
                <a:latin typeface="Muli Light" pitchFamily="2" charset="77"/>
              </a:rPr>
              <a:t> </a:t>
            </a:r>
            <a:r>
              <a:rPr sz="3200" dirty="0">
                <a:latin typeface="Muli Light" pitchFamily="2" charset="77"/>
              </a:rPr>
              <a:t>more</a:t>
            </a:r>
            <a:r>
              <a:rPr sz="3200" spc="-120" dirty="0">
                <a:latin typeface="Muli Light" pitchFamily="2" charset="77"/>
              </a:rPr>
              <a:t> </a:t>
            </a:r>
            <a:r>
              <a:rPr sz="3200" spc="-20" dirty="0">
                <a:latin typeface="Muli Light" pitchFamily="2" charset="77"/>
              </a:rPr>
              <a:t>information</a:t>
            </a:r>
            <a:r>
              <a:rPr sz="3200" spc="-120" dirty="0">
                <a:latin typeface="Muli Light" pitchFamily="2" charset="77"/>
              </a:rPr>
              <a:t> </a:t>
            </a:r>
            <a:r>
              <a:rPr sz="3200" dirty="0">
                <a:latin typeface="Muli Light" pitchFamily="2" charset="77"/>
              </a:rPr>
              <a:t>or</a:t>
            </a:r>
            <a:r>
              <a:rPr sz="3200" spc="-120" dirty="0">
                <a:latin typeface="Muli Light" pitchFamily="2" charset="77"/>
              </a:rPr>
              <a:t> </a:t>
            </a:r>
            <a:r>
              <a:rPr sz="3200" spc="-10" dirty="0">
                <a:latin typeface="Muli Light" pitchFamily="2" charset="77"/>
              </a:rPr>
              <a:t>inspiration?</a:t>
            </a:r>
          </a:p>
          <a:p>
            <a:pPr marL="469900" indent="-457200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sz="2800" b="1" dirty="0">
                <a:solidFill>
                  <a:srgbClr val="33B044"/>
                </a:solidFill>
                <a:latin typeface="Muli" pitchFamily="2" charset="77"/>
              </a:rPr>
              <a:t>Dedicated</a:t>
            </a:r>
            <a:r>
              <a:rPr sz="2800" b="1" spc="-70" dirty="0">
                <a:solidFill>
                  <a:srgbClr val="33B044"/>
                </a:solidFill>
                <a:latin typeface="Muli" pitchFamily="2" charset="77"/>
              </a:rPr>
              <a:t> </a:t>
            </a:r>
            <a:r>
              <a:rPr sz="2800" b="1" spc="-10" dirty="0">
                <a:solidFill>
                  <a:srgbClr val="33B044"/>
                </a:solidFill>
                <a:latin typeface="Muli" pitchFamily="2" charset="77"/>
              </a:rPr>
              <a:t>Webpage:</a:t>
            </a:r>
            <a:r>
              <a:rPr sz="2800" b="1" spc="-70" dirty="0">
                <a:solidFill>
                  <a:srgbClr val="33B044"/>
                </a:solidFill>
                <a:latin typeface="Muli" pitchFamily="2" charset="77"/>
              </a:rPr>
              <a:t> </a:t>
            </a:r>
            <a:r>
              <a:rPr sz="2800" spc="-35" dirty="0">
                <a:latin typeface="Muli Light" pitchFamily="2" charset="77"/>
                <a:cs typeface="Serenity-Light"/>
              </a:rPr>
              <a:t>For</a:t>
            </a:r>
            <a:r>
              <a:rPr sz="2800" spc="-70" dirty="0">
                <a:latin typeface="Muli Light" pitchFamily="2" charset="77"/>
                <a:cs typeface="Serenity-Light"/>
              </a:rPr>
              <a:t> </a:t>
            </a:r>
            <a:r>
              <a:rPr sz="2800" spc="-10" dirty="0">
                <a:latin typeface="Muli Light" pitchFamily="2" charset="77"/>
                <a:cs typeface="Serenity-Light"/>
              </a:rPr>
              <a:t>detailed</a:t>
            </a:r>
            <a:r>
              <a:rPr sz="2800" spc="-65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information</a:t>
            </a:r>
            <a:r>
              <a:rPr sz="2800" spc="-70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about</a:t>
            </a:r>
            <a:r>
              <a:rPr sz="2800" spc="-70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National</a:t>
            </a:r>
            <a:r>
              <a:rPr sz="2800" spc="-70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Propane</a:t>
            </a:r>
            <a:r>
              <a:rPr sz="2800" spc="-65" dirty="0">
                <a:latin typeface="Muli Light" pitchFamily="2" charset="77"/>
                <a:cs typeface="Serenity-Light"/>
              </a:rPr>
              <a:t> </a:t>
            </a:r>
            <a:r>
              <a:rPr sz="2800" spc="-20" dirty="0">
                <a:latin typeface="Muli Light" pitchFamily="2" charset="77"/>
                <a:cs typeface="Serenity-Light"/>
              </a:rPr>
              <a:t>Day,</a:t>
            </a:r>
            <a:r>
              <a:rPr sz="2800" spc="-70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visit</a:t>
            </a:r>
            <a:r>
              <a:rPr sz="2800" spc="-70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our</a:t>
            </a:r>
            <a:r>
              <a:rPr sz="2800" spc="-70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dedicated</a:t>
            </a:r>
            <a:r>
              <a:rPr sz="2800" spc="-65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webpage</a:t>
            </a:r>
            <a:r>
              <a:rPr sz="2800" spc="-70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at</a:t>
            </a:r>
            <a:r>
              <a:rPr lang="en-CA" sz="2800" dirty="0">
                <a:latin typeface="Muli Light" pitchFamily="2" charset="77"/>
                <a:cs typeface="Serenity-Light"/>
              </a:rPr>
              <a:t> </a:t>
            </a:r>
            <a:r>
              <a:rPr lang="en-C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Muli Light" pitchFamily="2" charset="77"/>
                <a:cs typeface="Serenity-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https://propane.ca/national-propane-day/</a:t>
            </a:r>
            <a:endParaRPr lang="en-CA" sz="2800" dirty="0">
              <a:solidFill>
                <a:schemeClr val="tx2">
                  <a:lumMod val="20000"/>
                  <a:lumOff val="80000"/>
                </a:schemeClr>
              </a:solidFill>
              <a:latin typeface="Muli Light" pitchFamily="2" charset="77"/>
              <a:cs typeface="Serenity-Light"/>
            </a:endParaRPr>
          </a:p>
          <a:p>
            <a:pPr marL="469900" indent="-457200">
              <a:lnSpc>
                <a:spcPct val="100000"/>
              </a:lnSpc>
              <a:spcBef>
                <a:spcPts val="915"/>
              </a:spcBef>
              <a:buFont typeface="Arial" panose="020B0604020202020204" pitchFamily="34" charset="0"/>
              <a:buChar char="•"/>
            </a:pPr>
            <a:r>
              <a:rPr sz="2800" b="1" dirty="0">
                <a:solidFill>
                  <a:srgbClr val="33B044"/>
                </a:solidFill>
                <a:latin typeface="Muli" pitchFamily="2" charset="77"/>
              </a:rPr>
              <a:t>Why</a:t>
            </a:r>
            <a:r>
              <a:rPr sz="2800" b="1" spc="-40" dirty="0">
                <a:solidFill>
                  <a:srgbClr val="33B044"/>
                </a:solidFill>
                <a:latin typeface="Muli" pitchFamily="2" charset="77"/>
              </a:rPr>
              <a:t> </a:t>
            </a:r>
            <a:r>
              <a:rPr sz="2800" b="1" dirty="0">
                <a:solidFill>
                  <a:srgbClr val="33B044"/>
                </a:solidFill>
                <a:latin typeface="Muli" pitchFamily="2" charset="77"/>
              </a:rPr>
              <a:t>Use</a:t>
            </a:r>
            <a:r>
              <a:rPr sz="2800" b="1" spc="-35" dirty="0">
                <a:solidFill>
                  <a:srgbClr val="33B044"/>
                </a:solidFill>
                <a:latin typeface="Muli" pitchFamily="2" charset="77"/>
              </a:rPr>
              <a:t> </a:t>
            </a:r>
            <a:r>
              <a:rPr sz="2800" b="1" dirty="0">
                <a:solidFill>
                  <a:srgbClr val="33B044"/>
                </a:solidFill>
                <a:latin typeface="Muli" pitchFamily="2" charset="77"/>
              </a:rPr>
              <a:t>Propane?:</a:t>
            </a:r>
            <a:r>
              <a:rPr sz="2800" b="1" spc="-35" dirty="0">
                <a:solidFill>
                  <a:srgbClr val="33B044"/>
                </a:solidFill>
                <a:latin typeface="Muli" pitchFamily="2" charset="77"/>
              </a:rPr>
              <a:t> </a:t>
            </a:r>
            <a:r>
              <a:rPr sz="2800" spc="-10" dirty="0">
                <a:latin typeface="Muli Light" pitchFamily="2" charset="77"/>
                <a:cs typeface="Serenity-Light"/>
              </a:rPr>
              <a:t>Discover</a:t>
            </a:r>
            <a:r>
              <a:rPr sz="2800" spc="-35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the</a:t>
            </a:r>
            <a:r>
              <a:rPr sz="2800" spc="-35" dirty="0">
                <a:latin typeface="Muli Light" pitchFamily="2" charset="77"/>
                <a:cs typeface="Serenity-Light"/>
              </a:rPr>
              <a:t> </a:t>
            </a:r>
            <a:r>
              <a:rPr sz="2800" spc="-10" dirty="0">
                <a:latin typeface="Muli Light" pitchFamily="2" charset="77"/>
                <a:cs typeface="Serenity-Light"/>
              </a:rPr>
              <a:t>benefits</a:t>
            </a:r>
            <a:r>
              <a:rPr sz="2800" spc="-35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of</a:t>
            </a:r>
            <a:r>
              <a:rPr sz="2800" spc="-35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using</a:t>
            </a:r>
            <a:r>
              <a:rPr sz="2800" spc="-35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propane</a:t>
            </a:r>
            <a:r>
              <a:rPr sz="2800" spc="-35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and</a:t>
            </a:r>
            <a:r>
              <a:rPr sz="2800" spc="-35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its</a:t>
            </a:r>
            <a:r>
              <a:rPr sz="2800" spc="-35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positive</a:t>
            </a:r>
            <a:r>
              <a:rPr sz="2800" spc="-40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impact</a:t>
            </a:r>
            <a:r>
              <a:rPr sz="2800" spc="-35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on</a:t>
            </a:r>
            <a:r>
              <a:rPr sz="2800" spc="-35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the</a:t>
            </a:r>
            <a:r>
              <a:rPr sz="2800" spc="-35" dirty="0">
                <a:latin typeface="Muli Light" pitchFamily="2" charset="77"/>
                <a:cs typeface="Serenity-Light"/>
              </a:rPr>
              <a:t> </a:t>
            </a:r>
            <a:r>
              <a:rPr sz="2800" spc="-10" dirty="0">
                <a:latin typeface="Muli Light" pitchFamily="2" charset="77"/>
                <a:cs typeface="Serenity-Light"/>
              </a:rPr>
              <a:t>environment</a:t>
            </a:r>
            <a:r>
              <a:rPr sz="2800" spc="-35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at</a:t>
            </a:r>
            <a:r>
              <a:rPr lang="en-CA" sz="2800" spc="-35" dirty="0">
                <a:latin typeface="Muli Light" pitchFamily="2" charset="77"/>
                <a:cs typeface="Serenity-Light"/>
              </a:rPr>
              <a:t> </a:t>
            </a:r>
            <a:r>
              <a:rPr lang="en-C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Muli Light" pitchFamily="2" charset="77"/>
                <a:cs typeface="Serenity-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https://propane.ca/environment</a:t>
            </a:r>
            <a:endParaRPr sz="2800" dirty="0">
              <a:solidFill>
                <a:schemeClr val="tx2">
                  <a:lumMod val="20000"/>
                  <a:lumOff val="80000"/>
                </a:schemeClr>
              </a:solidFill>
              <a:latin typeface="Muli Light" pitchFamily="2" charset="77"/>
              <a:cs typeface="Serenity-Light"/>
            </a:endParaRPr>
          </a:p>
          <a:p>
            <a:pPr marL="469900" indent="-457200">
              <a:lnSpc>
                <a:spcPct val="100000"/>
              </a:lnSpc>
              <a:spcBef>
                <a:spcPts val="910"/>
              </a:spcBef>
              <a:buFont typeface="Arial" panose="020B0604020202020204" pitchFamily="34" charset="0"/>
              <a:buChar char="•"/>
            </a:pPr>
            <a:r>
              <a:rPr sz="2800" b="1" dirty="0">
                <a:solidFill>
                  <a:srgbClr val="33B044"/>
                </a:solidFill>
                <a:latin typeface="Muli" pitchFamily="2" charset="77"/>
              </a:rPr>
              <a:t>Propane</a:t>
            </a:r>
            <a:r>
              <a:rPr sz="2800" b="1" spc="-60" dirty="0">
                <a:solidFill>
                  <a:srgbClr val="33B044"/>
                </a:solidFill>
                <a:latin typeface="Muli" pitchFamily="2" charset="77"/>
              </a:rPr>
              <a:t> </a:t>
            </a:r>
            <a:r>
              <a:rPr sz="2800" b="1" dirty="0">
                <a:solidFill>
                  <a:srgbClr val="33B044"/>
                </a:solidFill>
                <a:latin typeface="Muli" pitchFamily="2" charset="77"/>
              </a:rPr>
              <a:t>Across</a:t>
            </a:r>
            <a:r>
              <a:rPr sz="2800" b="1" spc="-55" dirty="0">
                <a:solidFill>
                  <a:srgbClr val="33B044"/>
                </a:solidFill>
                <a:latin typeface="Muli" pitchFamily="2" charset="77"/>
              </a:rPr>
              <a:t> </a:t>
            </a:r>
            <a:r>
              <a:rPr sz="2800" b="1" dirty="0">
                <a:solidFill>
                  <a:srgbClr val="33B044"/>
                </a:solidFill>
                <a:latin typeface="Muli" pitchFamily="2" charset="77"/>
              </a:rPr>
              <a:t>Canada:</a:t>
            </a:r>
            <a:r>
              <a:rPr sz="2800" b="1" spc="-55" dirty="0">
                <a:solidFill>
                  <a:srgbClr val="33B044"/>
                </a:solidFill>
                <a:latin typeface="Muli" pitchFamily="2" charset="77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Explore</a:t>
            </a:r>
            <a:r>
              <a:rPr sz="2800" spc="-55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where</a:t>
            </a:r>
            <a:r>
              <a:rPr sz="2800" spc="-60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propane</a:t>
            </a:r>
            <a:r>
              <a:rPr sz="2800" spc="-55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is</a:t>
            </a:r>
            <a:r>
              <a:rPr sz="2800" spc="-55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used</a:t>
            </a:r>
            <a:r>
              <a:rPr sz="2800" spc="-55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and</a:t>
            </a:r>
            <a:r>
              <a:rPr sz="2800" spc="-55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its</a:t>
            </a:r>
            <a:r>
              <a:rPr sz="2800" spc="-60" dirty="0">
                <a:latin typeface="Muli Light" pitchFamily="2" charset="77"/>
                <a:cs typeface="Serenity-Light"/>
              </a:rPr>
              <a:t> </a:t>
            </a:r>
            <a:r>
              <a:rPr sz="2800" spc="-10" dirty="0">
                <a:latin typeface="Muli Light" pitchFamily="2" charset="77"/>
                <a:cs typeface="Serenity-Light"/>
              </a:rPr>
              <a:t>significance</a:t>
            </a:r>
            <a:r>
              <a:rPr sz="2800" spc="-55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across</a:t>
            </a:r>
            <a:r>
              <a:rPr sz="2800" spc="-55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the</a:t>
            </a:r>
            <a:r>
              <a:rPr sz="2800" spc="-55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country</a:t>
            </a:r>
            <a:r>
              <a:rPr sz="2800" spc="-60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at</a:t>
            </a:r>
            <a:r>
              <a:rPr sz="2800" spc="-55" dirty="0">
                <a:latin typeface="Muli Light" pitchFamily="2" charset="77"/>
                <a:cs typeface="Serenity-Light"/>
              </a:rPr>
              <a:t> </a:t>
            </a:r>
            <a:r>
              <a:rPr lang="en-C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Muli Light" pitchFamily="2" charset="77"/>
                <a:cs typeface="Serenity-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https://propane.ca/member-area/regional-profiles/</a:t>
            </a:r>
            <a:endParaRPr lang="en-CA" sz="2800" dirty="0">
              <a:solidFill>
                <a:schemeClr val="tx2">
                  <a:lumMod val="20000"/>
                  <a:lumOff val="80000"/>
                </a:schemeClr>
              </a:solidFill>
              <a:latin typeface="Muli Light" pitchFamily="2" charset="77"/>
              <a:cs typeface="Serenity-Light"/>
            </a:endParaRPr>
          </a:p>
          <a:p>
            <a:pPr marL="469900" indent="-457200">
              <a:lnSpc>
                <a:spcPct val="100000"/>
              </a:lnSpc>
              <a:spcBef>
                <a:spcPts val="910"/>
              </a:spcBef>
              <a:buFont typeface="Arial" panose="020B0604020202020204" pitchFamily="34" charset="0"/>
              <a:buChar char="•"/>
            </a:pPr>
            <a:r>
              <a:rPr sz="2800" b="1" dirty="0">
                <a:solidFill>
                  <a:srgbClr val="33B044"/>
                </a:solidFill>
                <a:latin typeface="Muli" pitchFamily="2" charset="77"/>
              </a:rPr>
              <a:t>The</a:t>
            </a:r>
            <a:r>
              <a:rPr sz="2800" b="1" spc="-65" dirty="0">
                <a:solidFill>
                  <a:srgbClr val="33B044"/>
                </a:solidFill>
                <a:latin typeface="Muli" pitchFamily="2" charset="77"/>
              </a:rPr>
              <a:t> </a:t>
            </a:r>
            <a:r>
              <a:rPr sz="2800" b="1" dirty="0">
                <a:solidFill>
                  <a:srgbClr val="33B044"/>
                </a:solidFill>
                <a:latin typeface="Muli" pitchFamily="2" charset="77"/>
              </a:rPr>
              <a:t>Propane</a:t>
            </a:r>
            <a:r>
              <a:rPr sz="2800" b="1" spc="-60" dirty="0">
                <a:solidFill>
                  <a:srgbClr val="33B044"/>
                </a:solidFill>
                <a:latin typeface="Muli" pitchFamily="2" charset="77"/>
              </a:rPr>
              <a:t> </a:t>
            </a:r>
            <a:r>
              <a:rPr sz="2800" b="1" dirty="0">
                <a:solidFill>
                  <a:srgbClr val="33B044"/>
                </a:solidFill>
                <a:latin typeface="Muli" pitchFamily="2" charset="77"/>
              </a:rPr>
              <a:t>Story:</a:t>
            </a:r>
            <a:r>
              <a:rPr sz="2800" b="1" spc="-60" dirty="0">
                <a:solidFill>
                  <a:srgbClr val="33B044"/>
                </a:solidFill>
                <a:latin typeface="Muli" pitchFamily="2" charset="77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Dive</a:t>
            </a:r>
            <a:r>
              <a:rPr sz="2800" spc="-60" dirty="0">
                <a:latin typeface="Muli Light" pitchFamily="2" charset="77"/>
                <a:cs typeface="Serenity-Light"/>
              </a:rPr>
              <a:t> </a:t>
            </a:r>
            <a:r>
              <a:rPr sz="2800" spc="-10" dirty="0">
                <a:latin typeface="Muli Light" pitchFamily="2" charset="77"/>
                <a:cs typeface="Serenity-Light"/>
              </a:rPr>
              <a:t>into</a:t>
            </a:r>
            <a:r>
              <a:rPr sz="2800" spc="-60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the</a:t>
            </a:r>
            <a:r>
              <a:rPr sz="2800" spc="-65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fascinating</a:t>
            </a:r>
            <a:r>
              <a:rPr sz="2800" spc="-60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journey</a:t>
            </a:r>
            <a:r>
              <a:rPr sz="2800" spc="-60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of</a:t>
            </a:r>
            <a:r>
              <a:rPr sz="2800" spc="-60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propane</a:t>
            </a:r>
            <a:r>
              <a:rPr sz="2800" spc="-60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as</a:t>
            </a:r>
            <a:r>
              <a:rPr sz="2800" spc="-60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an</a:t>
            </a:r>
            <a:r>
              <a:rPr sz="2800" spc="-65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essential</a:t>
            </a:r>
            <a:r>
              <a:rPr sz="2800" spc="-60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energy</a:t>
            </a:r>
            <a:r>
              <a:rPr sz="2800" spc="-60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source</a:t>
            </a:r>
            <a:r>
              <a:rPr sz="2800" spc="-60" dirty="0">
                <a:latin typeface="Muli Light" pitchFamily="2" charset="77"/>
                <a:cs typeface="Serenity-Light"/>
              </a:rPr>
              <a:t> </a:t>
            </a:r>
            <a:r>
              <a:rPr sz="2800" dirty="0">
                <a:latin typeface="Muli Light" pitchFamily="2" charset="77"/>
                <a:cs typeface="Serenity-Light"/>
              </a:rPr>
              <a:t>at</a:t>
            </a:r>
            <a:r>
              <a:rPr sz="2800" spc="-60" dirty="0">
                <a:latin typeface="Muli Light" pitchFamily="2" charset="77"/>
                <a:cs typeface="Serenity-Light"/>
              </a:rPr>
              <a:t> </a:t>
            </a:r>
            <a:r>
              <a:rPr lang="en-C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Muli Light" pitchFamily="2" charset="77"/>
                <a:cs typeface="Serenity-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https://propane.ca/about-propane/</a:t>
            </a:r>
            <a:endParaRPr lang="en-CA" sz="2800" dirty="0">
              <a:solidFill>
                <a:schemeClr val="tx2">
                  <a:lumMod val="20000"/>
                  <a:lumOff val="80000"/>
                </a:schemeClr>
              </a:solidFill>
              <a:latin typeface="Muli Light" pitchFamily="2" charset="77"/>
              <a:cs typeface="Serenity-Ligh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38197" y="2444951"/>
            <a:ext cx="18638520" cy="0"/>
          </a:xfrm>
          <a:custGeom>
            <a:avLst/>
            <a:gdLst/>
            <a:ahLst/>
            <a:cxnLst/>
            <a:rect l="l" t="t" r="r" b="b"/>
            <a:pathLst>
              <a:path w="18638520">
                <a:moveTo>
                  <a:pt x="0" y="0"/>
                </a:moveTo>
                <a:lnTo>
                  <a:pt x="18638175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643820-3430-3E9C-EFE4-7A734175115F}"/>
              </a:ext>
            </a:extLst>
          </p:cNvPr>
          <p:cNvSpPr txBox="1"/>
          <p:nvPr/>
        </p:nvSpPr>
        <p:spPr>
          <a:xfrm>
            <a:off x="17443450" y="10338385"/>
            <a:ext cx="1940781" cy="41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r">
              <a:lnSpc>
                <a:spcPts val="2650"/>
              </a:lnSpc>
            </a:pPr>
            <a:r>
              <a:rPr lang="en-GB" u="sng" spc="-10" err="1">
                <a:solidFill>
                  <a:schemeClr val="bg1"/>
                </a:solidFill>
                <a:latin typeface="Muli" pitchFamily="2" charset="7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propane.ca</a:t>
            </a:r>
            <a:endParaRPr lang="en-GB" u="sng" spc="-10">
              <a:solidFill>
                <a:schemeClr val="bg1"/>
              </a:solidFill>
              <a:latin typeface="Muli" pitchFamily="2" charset="77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D403CE2F-905B-8E0D-4446-6597CAB3AA9A}"/>
              </a:ext>
            </a:extLst>
          </p:cNvPr>
          <p:cNvSpPr txBox="1"/>
          <p:nvPr/>
        </p:nvSpPr>
        <p:spPr>
          <a:xfrm>
            <a:off x="9292609" y="1552403"/>
            <a:ext cx="10086631" cy="44563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14"/>
              </a:spcBef>
            </a:pP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Connect,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engage,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and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celebrate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with</a:t>
            </a:r>
            <a:r>
              <a:rPr sz="2800" i="1" spc="-25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us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on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March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2</a:t>
            </a:r>
            <a:r>
              <a:rPr lang="fr-CA"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0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,</a:t>
            </a:r>
            <a:r>
              <a:rPr sz="2800" i="1" spc="-25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 spc="-2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202</a:t>
            </a:r>
            <a:r>
              <a:rPr lang="fr-CA" sz="2800" i="1" spc="-2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4</a:t>
            </a:r>
            <a:r>
              <a:rPr sz="2800" i="1" spc="-2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!</a:t>
            </a:r>
            <a:endParaRPr sz="2800">
              <a:latin typeface="Muli" pitchFamily="2" charset="77"/>
              <a:cs typeface="Serenity-MediumItal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66702" y="5840524"/>
            <a:ext cx="10170696" cy="16786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5400">
                <a:latin typeface="Muli" pitchFamily="2" charset="77"/>
              </a:rPr>
              <a:t>Thank</a:t>
            </a:r>
            <a:r>
              <a:rPr sz="5400" spc="-155">
                <a:latin typeface="Muli" pitchFamily="2" charset="77"/>
              </a:rPr>
              <a:t> </a:t>
            </a:r>
            <a:r>
              <a:rPr sz="5400" spc="-459">
                <a:latin typeface="Muli" pitchFamily="2" charset="77"/>
              </a:rPr>
              <a:t>Y</a:t>
            </a:r>
            <a:r>
              <a:rPr sz="5400" spc="75">
                <a:latin typeface="Muli" pitchFamily="2" charset="77"/>
              </a:rPr>
              <a:t>ou</a:t>
            </a:r>
            <a:r>
              <a:rPr sz="5400" spc="-150">
                <a:latin typeface="Muli" pitchFamily="2" charset="77"/>
              </a:rPr>
              <a:t> </a:t>
            </a:r>
            <a:r>
              <a:rPr sz="5400">
                <a:latin typeface="Muli" pitchFamily="2" charset="77"/>
              </a:rPr>
              <a:t>for</a:t>
            </a:r>
            <a:r>
              <a:rPr sz="5400" spc="-155">
                <a:latin typeface="Muli" pitchFamily="2" charset="77"/>
              </a:rPr>
              <a:t> </a:t>
            </a:r>
            <a:r>
              <a:rPr sz="5400" spc="-10">
                <a:latin typeface="Muli" pitchFamily="2" charset="77"/>
              </a:rPr>
              <a:t>Celebrating</a:t>
            </a: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5400" i="1">
                <a:solidFill>
                  <a:srgbClr val="33B044"/>
                </a:solidFill>
                <a:latin typeface="Muli" pitchFamily="2" charset="77"/>
                <a:cs typeface="Serenity-DemiBoldItalic"/>
              </a:rPr>
              <a:t>National</a:t>
            </a:r>
            <a:r>
              <a:rPr sz="5400" i="1" spc="-55">
                <a:solidFill>
                  <a:srgbClr val="33B044"/>
                </a:solidFill>
                <a:latin typeface="Muli" pitchFamily="2" charset="77"/>
                <a:cs typeface="Serenity-DemiBoldItalic"/>
              </a:rPr>
              <a:t> </a:t>
            </a:r>
            <a:r>
              <a:rPr sz="5400" i="1">
                <a:solidFill>
                  <a:srgbClr val="33B044"/>
                </a:solidFill>
                <a:latin typeface="Muli" pitchFamily="2" charset="77"/>
                <a:cs typeface="Serenity-DemiBoldItalic"/>
              </a:rPr>
              <a:t>Propane</a:t>
            </a:r>
            <a:r>
              <a:rPr sz="5400" i="1" spc="-40">
                <a:solidFill>
                  <a:srgbClr val="33B044"/>
                </a:solidFill>
                <a:latin typeface="Muli" pitchFamily="2" charset="77"/>
                <a:cs typeface="Serenity-DemiBoldItalic"/>
              </a:rPr>
              <a:t> </a:t>
            </a:r>
            <a:r>
              <a:rPr sz="5400" i="1">
                <a:solidFill>
                  <a:srgbClr val="33B044"/>
                </a:solidFill>
                <a:latin typeface="Muli" pitchFamily="2" charset="77"/>
                <a:cs typeface="Serenity-DemiBoldItalic"/>
              </a:rPr>
              <a:t>Day</a:t>
            </a:r>
            <a:r>
              <a:rPr sz="5400" i="1" spc="-45">
                <a:solidFill>
                  <a:srgbClr val="33B044"/>
                </a:solidFill>
                <a:latin typeface="Muli" pitchFamily="2" charset="77"/>
                <a:cs typeface="Serenity-DemiBoldItalic"/>
              </a:rPr>
              <a:t> </a:t>
            </a:r>
            <a:r>
              <a:rPr sz="5400">
                <a:latin typeface="Muli" pitchFamily="2" charset="77"/>
              </a:rPr>
              <a:t>with</a:t>
            </a:r>
            <a:r>
              <a:rPr sz="5400" spc="-40">
                <a:latin typeface="Muli" pitchFamily="2" charset="77"/>
              </a:rPr>
              <a:t> </a:t>
            </a:r>
            <a:r>
              <a:rPr sz="5400" spc="-25">
                <a:latin typeface="Muli" pitchFamily="2" charset="77"/>
              </a:rPr>
              <a:t>Us!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0520360" y="9960275"/>
            <a:ext cx="1026794" cy="151130"/>
            <a:chOff x="10520360" y="9960275"/>
            <a:chExt cx="1026794" cy="151130"/>
          </a:xfrm>
        </p:grpSpPr>
        <p:sp>
          <p:nvSpPr>
            <p:cNvPr id="4" name="object 4"/>
            <p:cNvSpPr/>
            <p:nvPr/>
          </p:nvSpPr>
          <p:spPr>
            <a:xfrm>
              <a:off x="10520350" y="9960286"/>
              <a:ext cx="564515" cy="151130"/>
            </a:xfrm>
            <a:custGeom>
              <a:avLst/>
              <a:gdLst/>
              <a:ahLst/>
              <a:cxnLst/>
              <a:rect l="l" t="t" r="r" b="b"/>
              <a:pathLst>
                <a:path w="564515" h="151129">
                  <a:moveTo>
                    <a:pt x="141490" y="148755"/>
                  </a:moveTo>
                  <a:lnTo>
                    <a:pt x="126136" y="115697"/>
                  </a:lnTo>
                  <a:lnTo>
                    <a:pt x="120294" y="103136"/>
                  </a:lnTo>
                  <a:lnTo>
                    <a:pt x="104127" y="68313"/>
                  </a:lnTo>
                  <a:lnTo>
                    <a:pt x="104127" y="103136"/>
                  </a:lnTo>
                  <a:lnTo>
                    <a:pt x="36360" y="103136"/>
                  </a:lnTo>
                  <a:lnTo>
                    <a:pt x="71069" y="28917"/>
                  </a:lnTo>
                  <a:lnTo>
                    <a:pt x="104127" y="103136"/>
                  </a:lnTo>
                  <a:lnTo>
                    <a:pt x="104127" y="68313"/>
                  </a:lnTo>
                  <a:lnTo>
                    <a:pt x="85839" y="28917"/>
                  </a:lnTo>
                  <a:lnTo>
                    <a:pt x="72402" y="0"/>
                  </a:lnTo>
                  <a:lnTo>
                    <a:pt x="69088" y="0"/>
                  </a:lnTo>
                  <a:lnTo>
                    <a:pt x="0" y="148755"/>
                  </a:lnTo>
                  <a:lnTo>
                    <a:pt x="16522" y="148755"/>
                  </a:lnTo>
                  <a:lnTo>
                    <a:pt x="31242" y="115697"/>
                  </a:lnTo>
                  <a:lnTo>
                    <a:pt x="109423" y="115697"/>
                  </a:lnTo>
                  <a:lnTo>
                    <a:pt x="124460" y="148755"/>
                  </a:lnTo>
                  <a:lnTo>
                    <a:pt x="141490" y="148755"/>
                  </a:lnTo>
                  <a:close/>
                </a:path>
                <a:path w="564515" h="151129">
                  <a:moveTo>
                    <a:pt x="222313" y="121653"/>
                  </a:moveTo>
                  <a:lnTo>
                    <a:pt x="213423" y="102628"/>
                  </a:lnTo>
                  <a:lnTo>
                    <a:pt x="193878" y="93776"/>
                  </a:lnTo>
                  <a:lnTo>
                    <a:pt x="174332" y="87134"/>
                  </a:lnTo>
                  <a:lnTo>
                    <a:pt x="165455" y="74701"/>
                  </a:lnTo>
                  <a:lnTo>
                    <a:pt x="165455" y="64630"/>
                  </a:lnTo>
                  <a:lnTo>
                    <a:pt x="176695" y="61150"/>
                  </a:lnTo>
                  <a:lnTo>
                    <a:pt x="186283" y="61150"/>
                  </a:lnTo>
                  <a:lnTo>
                    <a:pt x="193789" y="61798"/>
                  </a:lnTo>
                  <a:lnTo>
                    <a:pt x="201079" y="63525"/>
                  </a:lnTo>
                  <a:lnTo>
                    <a:pt x="208038" y="66294"/>
                  </a:lnTo>
                  <a:lnTo>
                    <a:pt x="214541" y="70078"/>
                  </a:lnTo>
                  <a:lnTo>
                    <a:pt x="215785" y="61150"/>
                  </a:lnTo>
                  <a:lnTo>
                    <a:pt x="186283" y="48260"/>
                  </a:lnTo>
                  <a:lnTo>
                    <a:pt x="173189" y="49834"/>
                  </a:lnTo>
                  <a:lnTo>
                    <a:pt x="162115" y="54622"/>
                  </a:lnTo>
                  <a:lnTo>
                    <a:pt x="154432" y="62763"/>
                  </a:lnTo>
                  <a:lnTo>
                    <a:pt x="151574" y="74371"/>
                  </a:lnTo>
                  <a:lnTo>
                    <a:pt x="160324" y="92989"/>
                  </a:lnTo>
                  <a:lnTo>
                    <a:pt x="179590" y="101549"/>
                  </a:lnTo>
                  <a:lnTo>
                    <a:pt x="198843" y="108331"/>
                  </a:lnTo>
                  <a:lnTo>
                    <a:pt x="207594" y="121653"/>
                  </a:lnTo>
                  <a:lnTo>
                    <a:pt x="205955" y="128828"/>
                  </a:lnTo>
                  <a:lnTo>
                    <a:pt x="201295" y="134010"/>
                  </a:lnTo>
                  <a:lnTo>
                    <a:pt x="194005" y="137134"/>
                  </a:lnTo>
                  <a:lnTo>
                    <a:pt x="184454" y="138176"/>
                  </a:lnTo>
                  <a:lnTo>
                    <a:pt x="176491" y="137439"/>
                  </a:lnTo>
                  <a:lnTo>
                    <a:pt x="168744" y="135610"/>
                  </a:lnTo>
                  <a:lnTo>
                    <a:pt x="161340" y="132702"/>
                  </a:lnTo>
                  <a:lnTo>
                    <a:pt x="154381" y="128752"/>
                  </a:lnTo>
                  <a:lnTo>
                    <a:pt x="153885" y="129247"/>
                  </a:lnTo>
                  <a:lnTo>
                    <a:pt x="149377" y="135610"/>
                  </a:lnTo>
                  <a:lnTo>
                    <a:pt x="146773" y="139166"/>
                  </a:lnTo>
                  <a:lnTo>
                    <a:pt x="155613" y="144094"/>
                  </a:lnTo>
                  <a:lnTo>
                    <a:pt x="165036" y="147662"/>
                  </a:lnTo>
                  <a:lnTo>
                    <a:pt x="174866" y="149834"/>
                  </a:lnTo>
                  <a:lnTo>
                    <a:pt x="184962" y="150571"/>
                  </a:lnTo>
                  <a:lnTo>
                    <a:pt x="199580" y="148704"/>
                  </a:lnTo>
                  <a:lnTo>
                    <a:pt x="211442" y="143179"/>
                  </a:lnTo>
                  <a:lnTo>
                    <a:pt x="215836" y="138176"/>
                  </a:lnTo>
                  <a:lnTo>
                    <a:pt x="219405" y="134112"/>
                  </a:lnTo>
                  <a:lnTo>
                    <a:pt x="222313" y="121653"/>
                  </a:lnTo>
                  <a:close/>
                </a:path>
                <a:path w="564515" h="151129">
                  <a:moveTo>
                    <a:pt x="308267" y="121653"/>
                  </a:moveTo>
                  <a:lnTo>
                    <a:pt x="299377" y="102628"/>
                  </a:lnTo>
                  <a:lnTo>
                    <a:pt x="279831" y="93776"/>
                  </a:lnTo>
                  <a:lnTo>
                    <a:pt x="260286" y="87134"/>
                  </a:lnTo>
                  <a:lnTo>
                    <a:pt x="251396" y="74701"/>
                  </a:lnTo>
                  <a:lnTo>
                    <a:pt x="251396" y="64630"/>
                  </a:lnTo>
                  <a:lnTo>
                    <a:pt x="262648" y="61150"/>
                  </a:lnTo>
                  <a:lnTo>
                    <a:pt x="272224" y="61150"/>
                  </a:lnTo>
                  <a:lnTo>
                    <a:pt x="279730" y="61798"/>
                  </a:lnTo>
                  <a:lnTo>
                    <a:pt x="287020" y="63525"/>
                  </a:lnTo>
                  <a:lnTo>
                    <a:pt x="293979" y="66294"/>
                  </a:lnTo>
                  <a:lnTo>
                    <a:pt x="300494" y="70078"/>
                  </a:lnTo>
                  <a:lnTo>
                    <a:pt x="301967" y="61150"/>
                  </a:lnTo>
                  <a:lnTo>
                    <a:pt x="272224" y="48260"/>
                  </a:lnTo>
                  <a:lnTo>
                    <a:pt x="259130" y="49834"/>
                  </a:lnTo>
                  <a:lnTo>
                    <a:pt x="248056" y="54622"/>
                  </a:lnTo>
                  <a:lnTo>
                    <a:pt x="240385" y="62763"/>
                  </a:lnTo>
                  <a:lnTo>
                    <a:pt x="237515" y="74371"/>
                  </a:lnTo>
                  <a:lnTo>
                    <a:pt x="246303" y="92989"/>
                  </a:lnTo>
                  <a:lnTo>
                    <a:pt x="265620" y="101549"/>
                  </a:lnTo>
                  <a:lnTo>
                    <a:pt x="284937" y="108331"/>
                  </a:lnTo>
                  <a:lnTo>
                    <a:pt x="293725" y="121653"/>
                  </a:lnTo>
                  <a:lnTo>
                    <a:pt x="292061" y="128828"/>
                  </a:lnTo>
                  <a:lnTo>
                    <a:pt x="287337" y="134010"/>
                  </a:lnTo>
                  <a:lnTo>
                    <a:pt x="279984" y="137134"/>
                  </a:lnTo>
                  <a:lnTo>
                    <a:pt x="270421" y="138176"/>
                  </a:lnTo>
                  <a:lnTo>
                    <a:pt x="262445" y="137439"/>
                  </a:lnTo>
                  <a:lnTo>
                    <a:pt x="254698" y="135610"/>
                  </a:lnTo>
                  <a:lnTo>
                    <a:pt x="247294" y="132702"/>
                  </a:lnTo>
                  <a:lnTo>
                    <a:pt x="240334" y="128752"/>
                  </a:lnTo>
                  <a:lnTo>
                    <a:pt x="239826" y="129247"/>
                  </a:lnTo>
                  <a:lnTo>
                    <a:pt x="235318" y="135610"/>
                  </a:lnTo>
                  <a:lnTo>
                    <a:pt x="232892" y="139166"/>
                  </a:lnTo>
                  <a:lnTo>
                    <a:pt x="241681" y="144094"/>
                  </a:lnTo>
                  <a:lnTo>
                    <a:pt x="251053" y="147675"/>
                  </a:lnTo>
                  <a:lnTo>
                    <a:pt x="260845" y="149847"/>
                  </a:lnTo>
                  <a:lnTo>
                    <a:pt x="270903" y="150571"/>
                  </a:lnTo>
                  <a:lnTo>
                    <a:pt x="285534" y="148704"/>
                  </a:lnTo>
                  <a:lnTo>
                    <a:pt x="297395" y="143179"/>
                  </a:lnTo>
                  <a:lnTo>
                    <a:pt x="301790" y="138176"/>
                  </a:lnTo>
                  <a:lnTo>
                    <a:pt x="305358" y="134112"/>
                  </a:lnTo>
                  <a:lnTo>
                    <a:pt x="308267" y="121653"/>
                  </a:lnTo>
                  <a:close/>
                </a:path>
                <a:path w="564515" h="151129">
                  <a:moveTo>
                    <a:pt x="423799" y="94043"/>
                  </a:moveTo>
                  <a:lnTo>
                    <a:pt x="406958" y="59194"/>
                  </a:lnTo>
                  <a:lnTo>
                    <a:pt x="370408" y="46443"/>
                  </a:lnTo>
                  <a:lnTo>
                    <a:pt x="350989" y="51536"/>
                  </a:lnTo>
                  <a:lnTo>
                    <a:pt x="335559" y="63284"/>
                  </a:lnTo>
                  <a:lnTo>
                    <a:pt x="325653" y="79946"/>
                  </a:lnTo>
                  <a:lnTo>
                    <a:pt x="322808" y="99834"/>
                  </a:lnTo>
                  <a:lnTo>
                    <a:pt x="322795" y="105638"/>
                  </a:lnTo>
                  <a:lnTo>
                    <a:pt x="327609" y="123977"/>
                  </a:lnTo>
                  <a:lnTo>
                    <a:pt x="338709" y="138557"/>
                  </a:lnTo>
                  <a:lnTo>
                    <a:pt x="354444" y="147891"/>
                  </a:lnTo>
                  <a:lnTo>
                    <a:pt x="373214" y="150571"/>
                  </a:lnTo>
                  <a:lnTo>
                    <a:pt x="375323" y="150710"/>
                  </a:lnTo>
                  <a:lnTo>
                    <a:pt x="377444" y="150710"/>
                  </a:lnTo>
                  <a:lnTo>
                    <a:pt x="379552" y="150558"/>
                  </a:lnTo>
                  <a:lnTo>
                    <a:pt x="397789" y="145567"/>
                  </a:lnTo>
                  <a:lnTo>
                    <a:pt x="406793" y="138557"/>
                  </a:lnTo>
                  <a:lnTo>
                    <a:pt x="388823" y="138557"/>
                  </a:lnTo>
                  <a:lnTo>
                    <a:pt x="370865" y="138557"/>
                  </a:lnTo>
                  <a:lnTo>
                    <a:pt x="356920" y="134747"/>
                  </a:lnTo>
                  <a:lnTo>
                    <a:pt x="345909" y="126199"/>
                  </a:lnTo>
                  <a:lnTo>
                    <a:pt x="338924" y="114147"/>
                  </a:lnTo>
                  <a:lnTo>
                    <a:pt x="337019" y="99834"/>
                  </a:lnTo>
                  <a:lnTo>
                    <a:pt x="336905" y="95719"/>
                  </a:lnTo>
                  <a:lnTo>
                    <a:pt x="340106" y="82105"/>
                  </a:lnTo>
                  <a:lnTo>
                    <a:pt x="348005" y="71158"/>
                  </a:lnTo>
                  <a:lnTo>
                    <a:pt x="359435" y="63982"/>
                  </a:lnTo>
                  <a:lnTo>
                    <a:pt x="373214" y="61645"/>
                  </a:lnTo>
                  <a:lnTo>
                    <a:pt x="374548" y="61582"/>
                  </a:lnTo>
                  <a:lnTo>
                    <a:pt x="376034" y="61620"/>
                  </a:lnTo>
                  <a:lnTo>
                    <a:pt x="408000" y="85940"/>
                  </a:lnTo>
                  <a:lnTo>
                    <a:pt x="409587" y="99834"/>
                  </a:lnTo>
                  <a:lnTo>
                    <a:pt x="409587" y="104724"/>
                  </a:lnTo>
                  <a:lnTo>
                    <a:pt x="405777" y="118656"/>
                  </a:lnTo>
                  <a:lnTo>
                    <a:pt x="397230" y="129667"/>
                  </a:lnTo>
                  <a:lnTo>
                    <a:pt x="385178" y="136664"/>
                  </a:lnTo>
                  <a:lnTo>
                    <a:pt x="370941" y="138544"/>
                  </a:lnTo>
                  <a:lnTo>
                    <a:pt x="406806" y="138544"/>
                  </a:lnTo>
                  <a:lnTo>
                    <a:pt x="412178" y="134366"/>
                  </a:lnTo>
                  <a:lnTo>
                    <a:pt x="421322" y="118567"/>
                  </a:lnTo>
                  <a:lnTo>
                    <a:pt x="423799" y="99834"/>
                  </a:lnTo>
                  <a:lnTo>
                    <a:pt x="423799" y="94043"/>
                  </a:lnTo>
                  <a:close/>
                </a:path>
                <a:path w="564515" h="151129">
                  <a:moveTo>
                    <a:pt x="529259" y="139166"/>
                  </a:moveTo>
                  <a:lnTo>
                    <a:pt x="528751" y="138277"/>
                  </a:lnTo>
                  <a:lnTo>
                    <a:pt x="522808" y="127762"/>
                  </a:lnTo>
                  <a:lnTo>
                    <a:pt x="515988" y="132041"/>
                  </a:lnTo>
                  <a:lnTo>
                    <a:pt x="508635" y="135229"/>
                  </a:lnTo>
                  <a:lnTo>
                    <a:pt x="500900" y="137287"/>
                  </a:lnTo>
                  <a:lnTo>
                    <a:pt x="492887" y="138176"/>
                  </a:lnTo>
                  <a:lnTo>
                    <a:pt x="491172" y="138277"/>
                  </a:lnTo>
                  <a:lnTo>
                    <a:pt x="489458" y="138239"/>
                  </a:lnTo>
                  <a:lnTo>
                    <a:pt x="456920" y="113423"/>
                  </a:lnTo>
                  <a:lnTo>
                    <a:pt x="455345" y="94361"/>
                  </a:lnTo>
                  <a:lnTo>
                    <a:pt x="458990" y="80797"/>
                  </a:lnTo>
                  <a:lnTo>
                    <a:pt x="467271" y="70065"/>
                  </a:lnTo>
                  <a:lnTo>
                    <a:pt x="478980" y="63220"/>
                  </a:lnTo>
                  <a:lnTo>
                    <a:pt x="492887" y="61315"/>
                  </a:lnTo>
                  <a:lnTo>
                    <a:pt x="500849" y="62230"/>
                  </a:lnTo>
                  <a:lnTo>
                    <a:pt x="508571" y="64236"/>
                  </a:lnTo>
                  <a:lnTo>
                    <a:pt x="515924" y="67310"/>
                  </a:lnTo>
                  <a:lnTo>
                    <a:pt x="522808" y="71399"/>
                  </a:lnTo>
                  <a:lnTo>
                    <a:pt x="525068" y="61315"/>
                  </a:lnTo>
                  <a:lnTo>
                    <a:pt x="488226" y="48425"/>
                  </a:lnTo>
                  <a:lnTo>
                    <a:pt x="486003" y="48590"/>
                  </a:lnTo>
                  <a:lnTo>
                    <a:pt x="443725" y="80733"/>
                  </a:lnTo>
                  <a:lnTo>
                    <a:pt x="441058" y="103886"/>
                  </a:lnTo>
                  <a:lnTo>
                    <a:pt x="441210" y="105994"/>
                  </a:lnTo>
                  <a:lnTo>
                    <a:pt x="446379" y="124447"/>
                  </a:lnTo>
                  <a:lnTo>
                    <a:pt x="457822" y="138988"/>
                  </a:lnTo>
                  <a:lnTo>
                    <a:pt x="473875" y="148170"/>
                  </a:lnTo>
                  <a:lnTo>
                    <a:pt x="492887" y="150571"/>
                  </a:lnTo>
                  <a:lnTo>
                    <a:pt x="502564" y="149872"/>
                  </a:lnTo>
                  <a:lnTo>
                    <a:pt x="511962" y="147701"/>
                  </a:lnTo>
                  <a:lnTo>
                    <a:pt x="520915" y="144119"/>
                  </a:lnTo>
                  <a:lnTo>
                    <a:pt x="529259" y="139166"/>
                  </a:lnTo>
                  <a:close/>
                </a:path>
                <a:path w="564515" h="151129">
                  <a:moveTo>
                    <a:pt x="562140" y="50571"/>
                  </a:moveTo>
                  <a:lnTo>
                    <a:pt x="548093" y="50571"/>
                  </a:lnTo>
                  <a:lnTo>
                    <a:pt x="548093" y="148755"/>
                  </a:lnTo>
                  <a:lnTo>
                    <a:pt x="562140" y="148755"/>
                  </a:lnTo>
                  <a:lnTo>
                    <a:pt x="562140" y="50571"/>
                  </a:lnTo>
                  <a:close/>
                </a:path>
                <a:path w="564515" h="151129">
                  <a:moveTo>
                    <a:pt x="564311" y="25400"/>
                  </a:moveTo>
                  <a:lnTo>
                    <a:pt x="564286" y="20078"/>
                  </a:lnTo>
                  <a:lnTo>
                    <a:pt x="563803" y="15151"/>
                  </a:lnTo>
                  <a:lnTo>
                    <a:pt x="560222" y="12230"/>
                  </a:lnTo>
                  <a:lnTo>
                    <a:pt x="559663" y="11760"/>
                  </a:lnTo>
                  <a:lnTo>
                    <a:pt x="555040" y="12230"/>
                  </a:lnTo>
                  <a:lnTo>
                    <a:pt x="554761" y="12192"/>
                  </a:lnTo>
                  <a:lnTo>
                    <a:pt x="554177" y="12179"/>
                  </a:lnTo>
                  <a:lnTo>
                    <a:pt x="549617" y="12217"/>
                  </a:lnTo>
                  <a:lnTo>
                    <a:pt x="545934" y="15925"/>
                  </a:lnTo>
                  <a:lnTo>
                    <a:pt x="545947" y="21170"/>
                  </a:lnTo>
                  <a:lnTo>
                    <a:pt x="546341" y="26162"/>
                  </a:lnTo>
                  <a:lnTo>
                    <a:pt x="550392" y="29616"/>
                  </a:lnTo>
                  <a:lnTo>
                    <a:pt x="555040" y="29248"/>
                  </a:lnTo>
                  <a:lnTo>
                    <a:pt x="555739" y="29286"/>
                  </a:lnTo>
                  <a:lnTo>
                    <a:pt x="560476" y="29273"/>
                  </a:lnTo>
                  <a:lnTo>
                    <a:pt x="564311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05555" y="9972143"/>
              <a:ext cx="208717" cy="13854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35843" y="10006722"/>
              <a:ext cx="101044" cy="10434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57546" y="10008871"/>
              <a:ext cx="89086" cy="100660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0527365" y="10176971"/>
            <a:ext cx="1032510" cy="149225"/>
            <a:chOff x="10527365" y="10176971"/>
            <a:chExt cx="1032510" cy="14922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27365" y="10224061"/>
              <a:ext cx="194643" cy="1020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47798" y="10224243"/>
              <a:ext cx="88918" cy="10049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56764" y="10224293"/>
              <a:ext cx="95991" cy="1016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974455" y="10176971"/>
              <a:ext cx="94987" cy="14892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094635" y="10185962"/>
              <a:ext cx="19050" cy="138430"/>
            </a:xfrm>
            <a:custGeom>
              <a:avLst/>
              <a:gdLst/>
              <a:ahLst/>
              <a:cxnLst/>
              <a:rect l="l" t="t" r="r" b="b"/>
              <a:pathLst>
                <a:path w="19050" h="138429">
                  <a:moveTo>
                    <a:pt x="16460" y="40099"/>
                  </a:moveTo>
                  <a:lnTo>
                    <a:pt x="2408" y="40099"/>
                  </a:lnTo>
                  <a:lnTo>
                    <a:pt x="2408" y="138281"/>
                  </a:lnTo>
                  <a:lnTo>
                    <a:pt x="16460" y="138281"/>
                  </a:lnTo>
                  <a:lnTo>
                    <a:pt x="16460" y="40099"/>
                  </a:lnTo>
                  <a:close/>
                </a:path>
                <a:path w="19050" h="138429">
                  <a:moveTo>
                    <a:pt x="14114" y="0"/>
                  </a:moveTo>
                  <a:lnTo>
                    <a:pt x="3916" y="545"/>
                  </a:lnTo>
                  <a:lnTo>
                    <a:pt x="0" y="4908"/>
                  </a:lnTo>
                  <a:lnTo>
                    <a:pt x="261" y="10016"/>
                  </a:lnTo>
                  <a:lnTo>
                    <a:pt x="261" y="10578"/>
                  </a:lnTo>
                  <a:lnTo>
                    <a:pt x="659" y="15603"/>
                  </a:lnTo>
                  <a:lnTo>
                    <a:pt x="4795" y="19140"/>
                  </a:lnTo>
                  <a:lnTo>
                    <a:pt x="9518" y="18777"/>
                  </a:lnTo>
                  <a:lnTo>
                    <a:pt x="9853" y="18777"/>
                  </a:lnTo>
                  <a:lnTo>
                    <a:pt x="15109" y="18495"/>
                  </a:lnTo>
                  <a:lnTo>
                    <a:pt x="19025" y="14132"/>
                  </a:lnTo>
                  <a:lnTo>
                    <a:pt x="18481" y="3917"/>
                  </a:lnTo>
                  <a:lnTo>
                    <a:pt x="141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133995" y="10224408"/>
              <a:ext cx="90656" cy="10165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246139" y="10224243"/>
              <a:ext cx="89096" cy="10049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360020" y="10224243"/>
              <a:ext cx="89096" cy="10049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469053" y="10224408"/>
              <a:ext cx="90803" cy="101653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10527459" y="10392177"/>
            <a:ext cx="208279" cy="149860"/>
            <a:chOff x="10527459" y="10392177"/>
            <a:chExt cx="208279" cy="149860"/>
          </a:xfrm>
        </p:grpSpPr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527459" y="10392177"/>
              <a:ext cx="95044" cy="14892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647466" y="10440772"/>
              <a:ext cx="87766" cy="100661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10811922" y="10439450"/>
            <a:ext cx="727075" cy="137160"/>
            <a:chOff x="10811922" y="10439450"/>
            <a:chExt cx="727075" cy="137160"/>
          </a:xfrm>
        </p:grpSpPr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811922" y="10440442"/>
              <a:ext cx="95309" cy="13570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928787" y="10439615"/>
              <a:ext cx="154424" cy="10191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104813" y="10439483"/>
              <a:ext cx="208265" cy="13682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339529" y="10439450"/>
              <a:ext cx="88929" cy="10049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448227" y="10439615"/>
              <a:ext cx="90646" cy="101818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9354403" y="9961218"/>
            <a:ext cx="857885" cy="149860"/>
            <a:chOff x="9354403" y="9961218"/>
            <a:chExt cx="857885" cy="149860"/>
          </a:xfrm>
        </p:grpSpPr>
        <p:pic>
          <p:nvPicPr>
            <p:cNvPr id="28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354403" y="9961218"/>
              <a:ext cx="235042" cy="14963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615395" y="10008871"/>
              <a:ext cx="88760" cy="10066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724723" y="10009102"/>
              <a:ext cx="95631" cy="10158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841911" y="9961763"/>
              <a:ext cx="94972" cy="148925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9962334" y="9972045"/>
              <a:ext cx="19050" cy="137160"/>
            </a:xfrm>
            <a:custGeom>
              <a:avLst/>
              <a:gdLst/>
              <a:ahLst/>
              <a:cxnLst/>
              <a:rect l="l" t="t" r="r" b="b"/>
              <a:pathLst>
                <a:path w="19050" h="137159">
                  <a:moveTo>
                    <a:pt x="16198" y="38809"/>
                  </a:moveTo>
                  <a:lnTo>
                    <a:pt x="2149" y="38809"/>
                  </a:lnTo>
                  <a:lnTo>
                    <a:pt x="2149" y="136991"/>
                  </a:lnTo>
                  <a:lnTo>
                    <a:pt x="16198" y="136991"/>
                  </a:lnTo>
                  <a:lnTo>
                    <a:pt x="16198" y="38809"/>
                  </a:lnTo>
                  <a:close/>
                </a:path>
                <a:path w="19050" h="137159">
                  <a:moveTo>
                    <a:pt x="14366" y="462"/>
                  </a:moveTo>
                  <a:lnTo>
                    <a:pt x="3781" y="462"/>
                  </a:lnTo>
                  <a:lnTo>
                    <a:pt x="67" y="4065"/>
                  </a:lnTo>
                  <a:lnTo>
                    <a:pt x="0" y="9288"/>
                  </a:lnTo>
                  <a:lnTo>
                    <a:pt x="396" y="14313"/>
                  </a:lnTo>
                  <a:lnTo>
                    <a:pt x="4529" y="17850"/>
                  </a:lnTo>
                  <a:lnTo>
                    <a:pt x="9256" y="17487"/>
                  </a:lnTo>
                  <a:lnTo>
                    <a:pt x="11223" y="17487"/>
                  </a:lnTo>
                  <a:lnTo>
                    <a:pt x="14760" y="17404"/>
                  </a:lnTo>
                  <a:lnTo>
                    <a:pt x="18463" y="13553"/>
                  </a:lnTo>
                  <a:lnTo>
                    <a:pt x="18348" y="8197"/>
                  </a:lnTo>
                  <a:lnTo>
                    <a:pt x="17851" y="3321"/>
                  </a:lnTo>
                  <a:lnTo>
                    <a:pt x="14366" y="462"/>
                  </a:lnTo>
                  <a:close/>
                </a:path>
                <a:path w="19050" h="137159">
                  <a:moveTo>
                    <a:pt x="11223" y="17487"/>
                  </a:moveTo>
                  <a:lnTo>
                    <a:pt x="9256" y="17487"/>
                  </a:lnTo>
                  <a:lnTo>
                    <a:pt x="9835" y="17519"/>
                  </a:lnTo>
                  <a:lnTo>
                    <a:pt x="11223" y="17487"/>
                  </a:lnTo>
                  <a:close/>
                </a:path>
                <a:path w="19050" h="137159">
                  <a:moveTo>
                    <a:pt x="10397" y="346"/>
                  </a:moveTo>
                  <a:lnTo>
                    <a:pt x="3901" y="346"/>
                  </a:lnTo>
                  <a:lnTo>
                    <a:pt x="9256" y="462"/>
                  </a:lnTo>
                  <a:lnTo>
                    <a:pt x="10397" y="346"/>
                  </a:lnTo>
                  <a:close/>
                </a:path>
                <a:path w="19050" h="137159">
                  <a:moveTo>
                    <a:pt x="13801" y="0"/>
                  </a:moveTo>
                  <a:lnTo>
                    <a:pt x="10397" y="346"/>
                  </a:lnTo>
                  <a:lnTo>
                    <a:pt x="14224" y="346"/>
                  </a:lnTo>
                  <a:lnTo>
                    <a:pt x="138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001748" y="10009119"/>
              <a:ext cx="95465" cy="10156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122999" y="10008871"/>
              <a:ext cx="89090" cy="100660"/>
            </a:xfrm>
            <a:prstGeom prst="rect">
              <a:avLst/>
            </a:prstGeom>
          </p:spPr>
        </p:pic>
      </p:grpSp>
      <p:pic>
        <p:nvPicPr>
          <p:cNvPr id="35" name="object 3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9346634" y="10178622"/>
            <a:ext cx="1026447" cy="362876"/>
          </a:xfrm>
          <a:prstGeom prst="rect">
            <a:avLst/>
          </a:prstGeom>
        </p:spPr>
      </p:pic>
      <p:sp>
        <p:nvSpPr>
          <p:cNvPr id="36" name="object 36"/>
          <p:cNvSpPr/>
          <p:nvPr/>
        </p:nvSpPr>
        <p:spPr>
          <a:xfrm>
            <a:off x="8555939" y="9895008"/>
            <a:ext cx="656590" cy="705485"/>
          </a:xfrm>
          <a:custGeom>
            <a:avLst/>
            <a:gdLst/>
            <a:ahLst/>
            <a:cxnLst/>
            <a:rect l="l" t="t" r="r" b="b"/>
            <a:pathLst>
              <a:path w="656590" h="705484">
                <a:moveTo>
                  <a:pt x="323659" y="590638"/>
                </a:moveTo>
                <a:lnTo>
                  <a:pt x="174625" y="441591"/>
                </a:lnTo>
                <a:lnTo>
                  <a:pt x="143789" y="402501"/>
                </a:lnTo>
                <a:lnTo>
                  <a:pt x="123240" y="358889"/>
                </a:lnTo>
                <a:lnTo>
                  <a:pt x="112979" y="312572"/>
                </a:lnTo>
                <a:lnTo>
                  <a:pt x="112966" y="265353"/>
                </a:lnTo>
                <a:lnTo>
                  <a:pt x="123202" y="219062"/>
                </a:lnTo>
                <a:lnTo>
                  <a:pt x="143649" y="175501"/>
                </a:lnTo>
                <a:lnTo>
                  <a:pt x="60439" y="258826"/>
                </a:lnTo>
                <a:lnTo>
                  <a:pt x="30251" y="296824"/>
                </a:lnTo>
                <a:lnTo>
                  <a:pt x="10121" y="339280"/>
                </a:lnTo>
                <a:lnTo>
                  <a:pt x="38" y="384429"/>
                </a:lnTo>
                <a:lnTo>
                  <a:pt x="0" y="430479"/>
                </a:lnTo>
                <a:lnTo>
                  <a:pt x="10033" y="475640"/>
                </a:lnTo>
                <a:lnTo>
                  <a:pt x="30111" y="518134"/>
                </a:lnTo>
                <a:lnTo>
                  <a:pt x="60312" y="556234"/>
                </a:lnTo>
                <a:lnTo>
                  <a:pt x="209207" y="705104"/>
                </a:lnTo>
                <a:lnTo>
                  <a:pt x="323659" y="590638"/>
                </a:lnTo>
                <a:close/>
              </a:path>
              <a:path w="656590" h="705484">
                <a:moveTo>
                  <a:pt x="530796" y="311111"/>
                </a:moveTo>
                <a:lnTo>
                  <a:pt x="530771" y="266255"/>
                </a:lnTo>
                <a:lnTo>
                  <a:pt x="521068" y="222491"/>
                </a:lnTo>
                <a:lnTo>
                  <a:pt x="501573" y="181203"/>
                </a:lnTo>
                <a:lnTo>
                  <a:pt x="472401" y="144360"/>
                </a:lnTo>
                <a:lnTo>
                  <a:pt x="328041" y="0"/>
                </a:lnTo>
                <a:lnTo>
                  <a:pt x="183680" y="144360"/>
                </a:lnTo>
                <a:lnTo>
                  <a:pt x="154406" y="181241"/>
                </a:lnTo>
                <a:lnTo>
                  <a:pt x="134912" y="222427"/>
                </a:lnTo>
                <a:lnTo>
                  <a:pt x="125145" y="266255"/>
                </a:lnTo>
                <a:lnTo>
                  <a:pt x="125145" y="311111"/>
                </a:lnTo>
                <a:lnTo>
                  <a:pt x="134823" y="354825"/>
                </a:lnTo>
                <a:lnTo>
                  <a:pt x="154279" y="396062"/>
                </a:lnTo>
                <a:lnTo>
                  <a:pt x="183476" y="432943"/>
                </a:lnTo>
                <a:lnTo>
                  <a:pt x="179285" y="437502"/>
                </a:lnTo>
                <a:lnTo>
                  <a:pt x="183667" y="433120"/>
                </a:lnTo>
                <a:lnTo>
                  <a:pt x="328041" y="577507"/>
                </a:lnTo>
                <a:lnTo>
                  <a:pt x="472427" y="433120"/>
                </a:lnTo>
                <a:lnTo>
                  <a:pt x="501611" y="396240"/>
                </a:lnTo>
                <a:lnTo>
                  <a:pt x="521068" y="354990"/>
                </a:lnTo>
                <a:lnTo>
                  <a:pt x="530796" y="311111"/>
                </a:lnTo>
                <a:close/>
              </a:path>
              <a:path w="656590" h="705484">
                <a:moveTo>
                  <a:pt x="656005" y="384721"/>
                </a:moveTo>
                <a:lnTo>
                  <a:pt x="646010" y="339559"/>
                </a:lnTo>
                <a:lnTo>
                  <a:pt x="625957" y="297065"/>
                </a:lnTo>
                <a:lnTo>
                  <a:pt x="595833" y="259016"/>
                </a:lnTo>
                <a:lnTo>
                  <a:pt x="512394" y="175577"/>
                </a:lnTo>
                <a:lnTo>
                  <a:pt x="532815" y="219252"/>
                </a:lnTo>
                <a:lnTo>
                  <a:pt x="543013" y="265645"/>
                </a:lnTo>
                <a:lnTo>
                  <a:pt x="542963" y="312953"/>
                </a:lnTo>
                <a:lnTo>
                  <a:pt x="532638" y="359308"/>
                </a:lnTo>
                <a:lnTo>
                  <a:pt x="512064" y="402894"/>
                </a:lnTo>
                <a:lnTo>
                  <a:pt x="481190" y="441883"/>
                </a:lnTo>
                <a:lnTo>
                  <a:pt x="332422" y="590651"/>
                </a:lnTo>
                <a:lnTo>
                  <a:pt x="446722" y="705104"/>
                </a:lnTo>
                <a:lnTo>
                  <a:pt x="595490" y="556348"/>
                </a:lnTo>
                <a:lnTo>
                  <a:pt x="625690" y="518375"/>
                </a:lnTo>
                <a:lnTo>
                  <a:pt x="645845" y="475919"/>
                </a:lnTo>
                <a:lnTo>
                  <a:pt x="655955" y="430771"/>
                </a:lnTo>
                <a:lnTo>
                  <a:pt x="656005" y="3847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1855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961" y="739027"/>
            <a:ext cx="4677134" cy="13821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0261" y="3610226"/>
            <a:ext cx="17561389" cy="557973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Muli" pitchFamily="2" charset="77"/>
                <a:cs typeface="Serenity Demi"/>
              </a:rPr>
              <a:t>National</a:t>
            </a:r>
            <a:r>
              <a:rPr sz="6150" b="1" spc="-55" dirty="0">
                <a:solidFill>
                  <a:srgbClr val="FFFFFF"/>
                </a:solidFill>
                <a:latin typeface="Muli" pitchFamily="2" charset="77"/>
                <a:cs typeface="Serenity Demi"/>
              </a:rPr>
              <a:t> </a:t>
            </a:r>
            <a:r>
              <a:rPr sz="6150" b="1" dirty="0">
                <a:solidFill>
                  <a:srgbClr val="FFFFFF"/>
                </a:solidFill>
                <a:latin typeface="Muli" pitchFamily="2" charset="77"/>
                <a:cs typeface="Serenity Demi"/>
              </a:rPr>
              <a:t>Propane</a:t>
            </a:r>
            <a:r>
              <a:rPr sz="6150" b="1" spc="-45" dirty="0">
                <a:solidFill>
                  <a:srgbClr val="FFFFFF"/>
                </a:solidFill>
                <a:latin typeface="Muli" pitchFamily="2" charset="77"/>
                <a:cs typeface="Serenity Demi"/>
              </a:rPr>
              <a:t> </a:t>
            </a:r>
            <a:r>
              <a:rPr sz="6150" b="1" dirty="0">
                <a:solidFill>
                  <a:srgbClr val="FFFFFF"/>
                </a:solidFill>
                <a:latin typeface="Muli" pitchFamily="2" charset="77"/>
                <a:cs typeface="Serenity Demi"/>
              </a:rPr>
              <a:t>Day</a:t>
            </a:r>
            <a:r>
              <a:rPr sz="6150" b="1" spc="-40" dirty="0">
                <a:solidFill>
                  <a:srgbClr val="FFFFFF"/>
                </a:solidFill>
                <a:latin typeface="Muli" pitchFamily="2" charset="77"/>
                <a:cs typeface="Serenity Demi"/>
              </a:rPr>
              <a:t> </a:t>
            </a:r>
            <a:r>
              <a:rPr sz="6150" b="1" spc="-10" dirty="0">
                <a:solidFill>
                  <a:srgbClr val="FFFFFF"/>
                </a:solidFill>
                <a:latin typeface="Muli" pitchFamily="2" charset="77"/>
                <a:cs typeface="Serenity Demi"/>
              </a:rPr>
              <a:t>Goals</a:t>
            </a:r>
            <a:endParaRPr lang="fr-CA" sz="6150" b="1" spc="-10" dirty="0">
              <a:solidFill>
                <a:srgbClr val="FFFFFF"/>
              </a:solidFill>
              <a:latin typeface="Muli" pitchFamily="2" charset="77"/>
              <a:cs typeface="Serenity Demi"/>
            </a:endParaRPr>
          </a:p>
          <a:p>
            <a:endParaRPr lang="en-US" sz="3000" dirty="0">
              <a:solidFill>
                <a:srgbClr val="FFFFFF"/>
              </a:solidFill>
              <a:latin typeface="Muli Light" pitchFamily="2" charset="77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rgbClr val="FFFFFF"/>
                </a:solidFill>
                <a:latin typeface="Muli Light" pitchFamily="2" charset="77"/>
              </a:rPr>
              <a:t>To bring national attention to the many benefits of propane as a safe, affordable, and cleaner energy source essential to decarbonizing the national energy system.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rgbClr val="FFFFFF"/>
                </a:solidFill>
                <a:latin typeface="Muli Light" pitchFamily="2" charset="77"/>
              </a:rPr>
              <a:t>Educate policymakers about propane and why it must be reflected in government policy as an essential energy source for Canada’s clean energy future. 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rgbClr val="FFFFFF"/>
                </a:solidFill>
                <a:latin typeface="Muli Light" pitchFamily="2" charset="77"/>
              </a:rPr>
              <a:t>Highlight and </a:t>
            </a:r>
            <a:r>
              <a:rPr lang="en-US" sz="3000" dirty="0" err="1">
                <a:solidFill>
                  <a:srgbClr val="FFFFFF"/>
                </a:solidFill>
                <a:latin typeface="Muli Light" pitchFamily="2" charset="77"/>
              </a:rPr>
              <a:t>honour</a:t>
            </a:r>
            <a:r>
              <a:rPr lang="en-US" sz="3000" dirty="0">
                <a:solidFill>
                  <a:srgbClr val="FFFFFF"/>
                </a:solidFill>
                <a:latin typeface="Muli Light" pitchFamily="2" charset="77"/>
              </a:rPr>
              <a:t> the people at the core of the propane industry, encompassing everyone involved including industry partners, customers, friends, and the broader energy community.</a:t>
            </a:r>
          </a:p>
          <a:p>
            <a:endParaRPr lang="en-US" sz="3000" dirty="0">
              <a:solidFill>
                <a:srgbClr val="FFFFFF"/>
              </a:solidFill>
              <a:latin typeface="Muli Light" pitchFamily="2" charset="77"/>
            </a:endParaRPr>
          </a:p>
          <a:p>
            <a:endParaRPr lang="en-GB" sz="3000" dirty="0">
              <a:solidFill>
                <a:srgbClr val="FFFFFF"/>
              </a:solidFill>
              <a:latin typeface="Muli Light" pitchFamily="2" charset="77"/>
            </a:endParaRPr>
          </a:p>
          <a:p>
            <a:endParaRPr lang="en-GB" sz="3000" dirty="0">
              <a:solidFill>
                <a:srgbClr val="FFFFFF"/>
              </a:solidFill>
              <a:latin typeface="Muli Light" pitchFamily="2" charset="77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823451" y="739027"/>
            <a:ext cx="9560780" cy="1298304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 marR="5080">
              <a:lnSpc>
                <a:spcPct val="102499"/>
              </a:lnSpc>
              <a:spcBef>
                <a:spcPts val="30"/>
              </a:spcBef>
            </a:pPr>
            <a:r>
              <a:rPr sz="2800" i="1" dirty="0">
                <a:latin typeface="Muli SemiBold" pitchFamily="2" charset="77"/>
                <a:cs typeface="Serenity-MediumItalic"/>
              </a:rPr>
              <a:t>"Propane</a:t>
            </a:r>
            <a:r>
              <a:rPr sz="2800" i="1" spc="-20" dirty="0">
                <a:latin typeface="Muli SemiBold" pitchFamily="2" charset="77"/>
                <a:cs typeface="Serenity-MediumItalic"/>
              </a:rPr>
              <a:t> </a:t>
            </a:r>
            <a:r>
              <a:rPr sz="2800" i="1" dirty="0">
                <a:latin typeface="Muli SemiBold" pitchFamily="2" charset="77"/>
                <a:cs typeface="Serenity-MediumItalic"/>
              </a:rPr>
              <a:t>is</a:t>
            </a:r>
            <a:r>
              <a:rPr sz="2800" i="1" spc="-20" dirty="0">
                <a:latin typeface="Muli SemiBold" pitchFamily="2" charset="77"/>
                <a:cs typeface="Serenity-MediumItalic"/>
              </a:rPr>
              <a:t> </a:t>
            </a:r>
            <a:r>
              <a:rPr sz="2800" i="1" dirty="0">
                <a:latin typeface="Muli SemiBold" pitchFamily="2" charset="77"/>
                <a:cs typeface="Serenity-MediumItalic"/>
              </a:rPr>
              <a:t>the</a:t>
            </a:r>
            <a:r>
              <a:rPr sz="2800" i="1" spc="-20" dirty="0">
                <a:latin typeface="Muli SemiBold" pitchFamily="2" charset="77"/>
                <a:cs typeface="Serenity-MediumItalic"/>
              </a:rPr>
              <a:t> </a:t>
            </a:r>
            <a:r>
              <a:rPr sz="2800" i="1" dirty="0">
                <a:latin typeface="Muli SemiBold" pitchFamily="2" charset="77"/>
                <a:cs typeface="Serenity-MediumItalic"/>
              </a:rPr>
              <a:t>missing</a:t>
            </a:r>
            <a:r>
              <a:rPr sz="2800" i="1" spc="-15" dirty="0">
                <a:latin typeface="Muli SemiBold" pitchFamily="2" charset="77"/>
                <a:cs typeface="Serenity-MediumItalic"/>
              </a:rPr>
              <a:t> </a:t>
            </a:r>
            <a:r>
              <a:rPr sz="2800" i="1" dirty="0">
                <a:latin typeface="Muli SemiBold" pitchFamily="2" charset="77"/>
                <a:cs typeface="Serenity-MediumItalic"/>
              </a:rPr>
              <a:t>link</a:t>
            </a:r>
            <a:r>
              <a:rPr sz="2800" i="1" spc="-20" dirty="0">
                <a:latin typeface="Muli SemiBold" pitchFamily="2" charset="77"/>
                <a:cs typeface="Serenity-MediumItalic"/>
              </a:rPr>
              <a:t> </a:t>
            </a:r>
            <a:r>
              <a:rPr sz="2800" i="1" dirty="0">
                <a:latin typeface="Muli SemiBold" pitchFamily="2" charset="77"/>
                <a:cs typeface="Serenity-MediumItalic"/>
              </a:rPr>
              <a:t>between</a:t>
            </a:r>
            <a:r>
              <a:rPr sz="2800" i="1" spc="-20" dirty="0">
                <a:latin typeface="Muli SemiBold" pitchFamily="2" charset="77"/>
                <a:cs typeface="Serenity-MediumItalic"/>
              </a:rPr>
              <a:t> </a:t>
            </a:r>
            <a:r>
              <a:rPr sz="2800" i="1" dirty="0">
                <a:latin typeface="Muli SemiBold" pitchFamily="2" charset="77"/>
                <a:cs typeface="Serenity-MediumItalic"/>
              </a:rPr>
              <a:t>the</a:t>
            </a:r>
            <a:r>
              <a:rPr sz="2800" i="1" spc="-20" dirty="0">
                <a:latin typeface="Muli SemiBold" pitchFamily="2" charset="77"/>
                <a:cs typeface="Serenity-MediumItalic"/>
              </a:rPr>
              <a:t> </a:t>
            </a:r>
            <a:r>
              <a:rPr sz="2800" i="1" dirty="0">
                <a:latin typeface="Muli SemiBold" pitchFamily="2" charset="77"/>
                <a:cs typeface="Serenity-MediumItalic"/>
              </a:rPr>
              <a:t>realities</a:t>
            </a:r>
            <a:r>
              <a:rPr sz="2800" i="1" spc="-15" dirty="0">
                <a:latin typeface="Muli SemiBold" pitchFamily="2" charset="77"/>
                <a:cs typeface="Serenity-MediumItalic"/>
              </a:rPr>
              <a:t> </a:t>
            </a:r>
            <a:r>
              <a:rPr sz="2800" i="1" spc="-25" dirty="0">
                <a:latin typeface="Muli SemiBold" pitchFamily="2" charset="77"/>
                <a:cs typeface="Serenity-MediumItalic"/>
              </a:rPr>
              <a:t>of </a:t>
            </a:r>
            <a:r>
              <a:rPr sz="2800" i="1" dirty="0">
                <a:latin typeface="Muli SemiBold" pitchFamily="2" charset="77"/>
                <a:cs typeface="Serenity-MediumItalic"/>
              </a:rPr>
              <a:t>energy</a:t>
            </a:r>
            <a:r>
              <a:rPr sz="2800" i="1" spc="-30" dirty="0">
                <a:latin typeface="Muli SemiBold" pitchFamily="2" charset="77"/>
                <a:cs typeface="Serenity-MediumItalic"/>
              </a:rPr>
              <a:t> </a:t>
            </a:r>
            <a:r>
              <a:rPr sz="2800" i="1" dirty="0">
                <a:latin typeface="Muli SemiBold" pitchFamily="2" charset="77"/>
                <a:cs typeface="Serenity-MediumItalic"/>
              </a:rPr>
              <a:t>today</a:t>
            </a:r>
            <a:r>
              <a:rPr sz="2800" i="1" spc="-25" dirty="0">
                <a:latin typeface="Muli SemiBold" pitchFamily="2" charset="77"/>
                <a:cs typeface="Serenity-MediumItalic"/>
              </a:rPr>
              <a:t> </a:t>
            </a:r>
            <a:r>
              <a:rPr sz="2800" i="1" dirty="0">
                <a:latin typeface="Muli SemiBold" pitchFamily="2" charset="77"/>
                <a:cs typeface="Serenity-MediumItalic"/>
              </a:rPr>
              <a:t>and</a:t>
            </a:r>
            <a:r>
              <a:rPr sz="2800" i="1" spc="-25" dirty="0">
                <a:latin typeface="Muli SemiBold" pitchFamily="2" charset="77"/>
                <a:cs typeface="Serenity-MediumItalic"/>
              </a:rPr>
              <a:t> </a:t>
            </a:r>
            <a:r>
              <a:rPr sz="2800" i="1" dirty="0">
                <a:latin typeface="Muli SemiBold" pitchFamily="2" charset="77"/>
                <a:cs typeface="Serenity-MediumItalic"/>
              </a:rPr>
              <a:t>the</a:t>
            </a:r>
            <a:r>
              <a:rPr sz="2800" i="1" spc="-30" dirty="0">
                <a:latin typeface="Muli SemiBold" pitchFamily="2" charset="77"/>
                <a:cs typeface="Serenity-MediumItalic"/>
              </a:rPr>
              <a:t> </a:t>
            </a:r>
            <a:r>
              <a:rPr sz="2800" i="1" dirty="0">
                <a:latin typeface="Muli SemiBold" pitchFamily="2" charset="77"/>
                <a:cs typeface="Serenity-MediumItalic"/>
              </a:rPr>
              <a:t>hope</a:t>
            </a:r>
            <a:r>
              <a:rPr sz="2800" i="1" spc="-25" dirty="0">
                <a:latin typeface="Muli SemiBold" pitchFamily="2" charset="77"/>
                <a:cs typeface="Serenity-MediumItalic"/>
              </a:rPr>
              <a:t> </a:t>
            </a:r>
            <a:r>
              <a:rPr sz="2800" i="1" dirty="0">
                <a:latin typeface="Muli SemiBold" pitchFamily="2" charset="77"/>
                <a:cs typeface="Serenity-MediumItalic"/>
              </a:rPr>
              <a:t>for</a:t>
            </a:r>
            <a:r>
              <a:rPr sz="2800" i="1" spc="-25" dirty="0">
                <a:latin typeface="Muli SemiBold" pitchFamily="2" charset="77"/>
                <a:cs typeface="Serenity-MediumItalic"/>
              </a:rPr>
              <a:t> </a:t>
            </a:r>
            <a:r>
              <a:rPr sz="2800" i="1" dirty="0">
                <a:latin typeface="Muli SemiBold" pitchFamily="2" charset="77"/>
                <a:cs typeface="Serenity-MediumItalic"/>
              </a:rPr>
              <a:t>the</a:t>
            </a:r>
            <a:r>
              <a:rPr sz="2800" i="1" spc="-30" dirty="0">
                <a:latin typeface="Muli SemiBold" pitchFamily="2" charset="77"/>
                <a:cs typeface="Serenity-MediumItalic"/>
              </a:rPr>
              <a:t> </a:t>
            </a:r>
            <a:r>
              <a:rPr sz="2800" i="1" dirty="0">
                <a:latin typeface="Muli SemiBold" pitchFamily="2" charset="77"/>
                <a:cs typeface="Serenity-MediumItalic"/>
              </a:rPr>
              <a:t>energy</a:t>
            </a:r>
            <a:r>
              <a:rPr sz="2800" i="1" spc="-25" dirty="0">
                <a:latin typeface="Muli SemiBold" pitchFamily="2" charset="77"/>
                <a:cs typeface="Serenity-MediumItalic"/>
              </a:rPr>
              <a:t> </a:t>
            </a:r>
            <a:r>
              <a:rPr sz="2800" i="1" dirty="0">
                <a:latin typeface="Muli SemiBold" pitchFamily="2" charset="77"/>
                <a:cs typeface="Serenity-MediumItalic"/>
              </a:rPr>
              <a:t>of</a:t>
            </a:r>
            <a:r>
              <a:rPr sz="2800" i="1" spc="-25" dirty="0">
                <a:latin typeface="Muli SemiBold" pitchFamily="2" charset="77"/>
                <a:cs typeface="Serenity-MediumItalic"/>
              </a:rPr>
              <a:t> </a:t>
            </a:r>
            <a:r>
              <a:rPr sz="2800" i="1" spc="-10" dirty="0">
                <a:latin typeface="Muli SemiBold" pitchFamily="2" charset="77"/>
                <a:cs typeface="Serenity-MediumItalic"/>
              </a:rPr>
              <a:t>tomorrow."</a:t>
            </a:r>
            <a:br>
              <a:rPr lang="fr-CA" sz="2800" b="0" i="1" spc="-10" dirty="0">
                <a:latin typeface="Muli" pitchFamily="2" charset="77"/>
                <a:cs typeface="Serenity-MediumItalic"/>
              </a:rPr>
            </a:br>
            <a:r>
              <a:rPr sz="2800" b="0" dirty="0">
                <a:latin typeface="Muli Light" pitchFamily="2" charset="77"/>
                <a:cs typeface="Serenity-Light"/>
              </a:rPr>
              <a:t>Shannon</a:t>
            </a:r>
            <a:r>
              <a:rPr sz="2800" b="0" spc="-55" dirty="0">
                <a:latin typeface="Muli Light" pitchFamily="2" charset="77"/>
                <a:cs typeface="Serenity-Light"/>
              </a:rPr>
              <a:t> </a:t>
            </a:r>
            <a:r>
              <a:rPr sz="2800" b="0" spc="-10" dirty="0">
                <a:latin typeface="Muli Light" pitchFamily="2" charset="77"/>
                <a:cs typeface="Serenity-Light"/>
              </a:rPr>
              <a:t>Watt,</a:t>
            </a:r>
            <a:r>
              <a:rPr sz="2800" b="0" spc="-55" dirty="0">
                <a:latin typeface="Muli Light" pitchFamily="2" charset="77"/>
                <a:cs typeface="Serenity-Light"/>
              </a:rPr>
              <a:t> </a:t>
            </a:r>
            <a:r>
              <a:rPr lang="en-CA" sz="2800" b="0" spc="-55" dirty="0">
                <a:latin typeface="Muli Light" pitchFamily="2" charset="77"/>
                <a:cs typeface="Serenity-Light"/>
              </a:rPr>
              <a:t>CPA </a:t>
            </a:r>
            <a:r>
              <a:rPr sz="2800" b="0" spc="-10" dirty="0">
                <a:latin typeface="Muli Light" pitchFamily="2" charset="77"/>
                <a:cs typeface="Serenity-Light"/>
              </a:rPr>
              <a:t>President</a:t>
            </a:r>
            <a:r>
              <a:rPr sz="2800" b="0" spc="-55" dirty="0">
                <a:latin typeface="Muli Light" pitchFamily="2" charset="77"/>
                <a:cs typeface="Serenity-Light"/>
              </a:rPr>
              <a:t> </a:t>
            </a:r>
            <a:r>
              <a:rPr sz="2800" b="0" dirty="0">
                <a:latin typeface="Muli Light" pitchFamily="2" charset="77"/>
                <a:cs typeface="Serenity-Light"/>
              </a:rPr>
              <a:t>and</a:t>
            </a:r>
            <a:r>
              <a:rPr sz="2800" b="0" spc="-55" dirty="0">
                <a:latin typeface="Muli Light" pitchFamily="2" charset="77"/>
                <a:cs typeface="Serenity-Light"/>
              </a:rPr>
              <a:t> </a:t>
            </a:r>
            <a:r>
              <a:rPr sz="2800" b="0" dirty="0">
                <a:latin typeface="Muli Light" pitchFamily="2" charset="77"/>
                <a:cs typeface="Serenity-Light"/>
              </a:rPr>
              <a:t>CEO</a:t>
            </a:r>
          </a:p>
        </p:txBody>
      </p:sp>
      <p:sp>
        <p:nvSpPr>
          <p:cNvPr id="5" name="object 5"/>
          <p:cNvSpPr/>
          <p:nvPr/>
        </p:nvSpPr>
        <p:spPr>
          <a:xfrm>
            <a:off x="738197" y="2444951"/>
            <a:ext cx="18638520" cy="0"/>
          </a:xfrm>
          <a:custGeom>
            <a:avLst/>
            <a:gdLst/>
            <a:ahLst/>
            <a:cxnLst/>
            <a:rect l="l" t="t" r="r" b="b"/>
            <a:pathLst>
              <a:path w="18638520">
                <a:moveTo>
                  <a:pt x="0" y="0"/>
                </a:moveTo>
                <a:lnTo>
                  <a:pt x="18638175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DBE47E-EACB-142D-9BB0-2849C2467BD5}"/>
              </a:ext>
            </a:extLst>
          </p:cNvPr>
          <p:cNvSpPr txBox="1"/>
          <p:nvPr/>
        </p:nvSpPr>
        <p:spPr>
          <a:xfrm>
            <a:off x="17443450" y="10338385"/>
            <a:ext cx="1940781" cy="41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r">
              <a:lnSpc>
                <a:spcPts val="2650"/>
              </a:lnSpc>
            </a:pPr>
            <a:r>
              <a:rPr lang="en-GB" u="sng" spc="-10" err="1">
                <a:solidFill>
                  <a:schemeClr val="bg1"/>
                </a:solidFill>
                <a:latin typeface="Muli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propane.ca</a:t>
            </a:r>
            <a:endParaRPr lang="en-GB" u="sng" spc="-10">
              <a:solidFill>
                <a:schemeClr val="bg1"/>
              </a:solidFill>
              <a:latin typeface="Muli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65245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7EAEA-9355-60C7-2035-4213BFB89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4EB3CB1F-E2F5-04FF-39CA-FD9B93E5F68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961" y="739027"/>
            <a:ext cx="4677134" cy="1382156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BB9AD1CA-CC9A-D936-CDC9-79D5AE235492}"/>
              </a:ext>
            </a:extLst>
          </p:cNvPr>
          <p:cNvSpPr txBox="1"/>
          <p:nvPr/>
        </p:nvSpPr>
        <p:spPr>
          <a:xfrm>
            <a:off x="734600" y="3610226"/>
            <a:ext cx="16145514" cy="4425570"/>
          </a:xfrm>
          <a:prstGeom prst="rect">
            <a:avLst/>
          </a:prstGeom>
        </p:spPr>
        <p:txBody>
          <a:bodyPr vert="horz" wrap="square" lIns="0" tIns="16510" rIns="0" bIns="0" rtlCol="0" anchor="t">
            <a:spAutoFit/>
          </a:bodyPr>
          <a:lstStyle/>
          <a:p>
            <a:pPr marL="12700">
              <a:spcBef>
                <a:spcPts val="130"/>
              </a:spcBef>
            </a:pPr>
            <a:r>
              <a:rPr lang="en-US" sz="6150" b="1" dirty="0">
                <a:solidFill>
                  <a:srgbClr val="FFFFFF"/>
                </a:solidFill>
                <a:latin typeface="Muli"/>
                <a:cs typeface="Serenity Demi"/>
              </a:rPr>
              <a:t>Canadian Propane Decarbonization Roadmap</a:t>
            </a:r>
            <a:endParaRPr lang="en-US" sz="6150" b="1" spc="-10" dirty="0">
              <a:solidFill>
                <a:srgbClr val="FFFFFF"/>
              </a:solidFill>
              <a:latin typeface="Muli" pitchFamily="2" charset="77"/>
              <a:cs typeface="Serenity Demi"/>
            </a:endParaRPr>
          </a:p>
          <a:p>
            <a:pPr algn="l">
              <a:spcBef>
                <a:spcPts val="1800"/>
              </a:spcBef>
            </a:pPr>
            <a:r>
              <a:rPr lang="en-US" sz="3000" dirty="0">
                <a:solidFill>
                  <a:srgbClr val="FFFFFF"/>
                </a:solidFill>
                <a:latin typeface="Muli"/>
              </a:rPr>
              <a:t>Coinciding</a:t>
            </a:r>
            <a:r>
              <a:rPr lang="en-US" sz="2800" dirty="0">
                <a:solidFill>
                  <a:srgbClr val="FFFFFF"/>
                </a:solidFill>
                <a:latin typeface="Muli"/>
              </a:rPr>
              <a:t> </a:t>
            </a:r>
            <a:r>
              <a:rPr lang="en-US" sz="3000" dirty="0">
                <a:solidFill>
                  <a:srgbClr val="FFFFFF"/>
                </a:solidFill>
                <a:latin typeface="Muli"/>
              </a:rPr>
              <a:t>with our National Propane Day is the exciting launch of the </a:t>
            </a:r>
            <a:r>
              <a:rPr lang="en-US" sz="3000" b="1" i="1" dirty="0">
                <a:solidFill>
                  <a:srgbClr val="FFFFFF"/>
                </a:solidFill>
                <a:latin typeface="Muli"/>
              </a:rPr>
              <a:t>Canadian Propane</a:t>
            </a:r>
            <a:r>
              <a:rPr lang="en-US" sz="3000" dirty="0">
                <a:solidFill>
                  <a:srgbClr val="FFFFFF"/>
                </a:solidFill>
                <a:latin typeface="Muli"/>
              </a:rPr>
              <a:t> </a:t>
            </a:r>
            <a:r>
              <a:rPr lang="en-US" sz="3000" b="1" i="1" dirty="0">
                <a:solidFill>
                  <a:schemeClr val="bg1"/>
                </a:solidFill>
                <a:latin typeface="Muli"/>
              </a:rPr>
              <a:t>Decarbonization Roadmap</a:t>
            </a:r>
            <a:r>
              <a:rPr lang="en-US" sz="3000" dirty="0">
                <a:solidFill>
                  <a:srgbClr val="FFFFFF"/>
                </a:solidFill>
                <a:latin typeface="Muli"/>
              </a:rPr>
              <a:t>, our industry’s roadmap to produce renewable propane. This first-of-its-kind Canadian study provides quantitative evidence of how propane can play a role in lowering emissions in alignment with climate targets.</a:t>
            </a:r>
          </a:p>
          <a:p>
            <a:endParaRPr lang="en-US" sz="3000" dirty="0">
              <a:solidFill>
                <a:srgbClr val="FFFFFF"/>
              </a:solidFill>
              <a:latin typeface="Muli Light"/>
            </a:endParaRPr>
          </a:p>
          <a:p>
            <a:endParaRPr lang="en-GB" sz="3000" dirty="0">
              <a:solidFill>
                <a:srgbClr val="FFFFFF"/>
              </a:solidFill>
              <a:latin typeface="Muli Light" pitchFamily="2" charset="77"/>
            </a:endParaRPr>
          </a:p>
          <a:p>
            <a:endParaRPr lang="en-GB" sz="3000" dirty="0">
              <a:solidFill>
                <a:srgbClr val="FFFFFF"/>
              </a:solidFill>
              <a:latin typeface="Muli Light" pitchFamily="2" charset="77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E6E28649-8B4B-BB71-B326-24299B60A9E3}"/>
              </a:ext>
            </a:extLst>
          </p:cNvPr>
          <p:cNvSpPr/>
          <p:nvPr/>
        </p:nvSpPr>
        <p:spPr>
          <a:xfrm>
            <a:off x="738197" y="2444951"/>
            <a:ext cx="18638520" cy="0"/>
          </a:xfrm>
          <a:custGeom>
            <a:avLst/>
            <a:gdLst/>
            <a:ahLst/>
            <a:cxnLst/>
            <a:rect l="l" t="t" r="r" b="b"/>
            <a:pathLst>
              <a:path w="18638520">
                <a:moveTo>
                  <a:pt x="0" y="0"/>
                </a:moveTo>
                <a:lnTo>
                  <a:pt x="18638175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E25EBF-4FF8-6D32-1070-ED3107309128}"/>
              </a:ext>
            </a:extLst>
          </p:cNvPr>
          <p:cNvSpPr txBox="1"/>
          <p:nvPr/>
        </p:nvSpPr>
        <p:spPr>
          <a:xfrm>
            <a:off x="17443450" y="10338385"/>
            <a:ext cx="1940781" cy="41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r">
              <a:lnSpc>
                <a:spcPts val="2650"/>
              </a:lnSpc>
            </a:pPr>
            <a:r>
              <a:rPr lang="en-GB" u="sng" spc="-10" err="1">
                <a:solidFill>
                  <a:schemeClr val="bg1"/>
                </a:solidFill>
                <a:latin typeface="Muli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propane.ca</a:t>
            </a:r>
            <a:endParaRPr lang="en-GB" u="sng" spc="-10">
              <a:solidFill>
                <a:schemeClr val="bg1"/>
              </a:solidFill>
              <a:latin typeface="Muli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3184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961" y="739027"/>
            <a:ext cx="4677134" cy="13821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0261" y="3154831"/>
            <a:ext cx="18663970" cy="728019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150" b="1" dirty="0">
                <a:solidFill>
                  <a:srgbClr val="FFFFFF"/>
                </a:solidFill>
                <a:latin typeface="Muli" pitchFamily="2" charset="77"/>
                <a:cs typeface="Serenity Demi"/>
              </a:rPr>
              <a:t>National</a:t>
            </a:r>
            <a:r>
              <a:rPr sz="6150" b="1" spc="-55" dirty="0">
                <a:solidFill>
                  <a:srgbClr val="FFFFFF"/>
                </a:solidFill>
                <a:latin typeface="Muli" pitchFamily="2" charset="77"/>
                <a:cs typeface="Serenity Demi"/>
              </a:rPr>
              <a:t> </a:t>
            </a:r>
            <a:r>
              <a:rPr sz="6150" b="1" dirty="0">
                <a:solidFill>
                  <a:srgbClr val="FFFFFF"/>
                </a:solidFill>
                <a:latin typeface="Muli" pitchFamily="2" charset="77"/>
                <a:cs typeface="Serenity Demi"/>
              </a:rPr>
              <a:t>Propane</a:t>
            </a:r>
            <a:r>
              <a:rPr sz="6150" b="1" spc="-45" dirty="0">
                <a:solidFill>
                  <a:srgbClr val="FFFFFF"/>
                </a:solidFill>
                <a:latin typeface="Muli" pitchFamily="2" charset="77"/>
                <a:cs typeface="Serenity Demi"/>
              </a:rPr>
              <a:t> </a:t>
            </a:r>
            <a:r>
              <a:rPr sz="6150" b="1" dirty="0">
                <a:solidFill>
                  <a:srgbClr val="FFFFFF"/>
                </a:solidFill>
                <a:latin typeface="Muli" pitchFamily="2" charset="77"/>
                <a:cs typeface="Serenity Demi"/>
              </a:rPr>
              <a:t>Day</a:t>
            </a:r>
            <a:endParaRPr lang="en-CA" sz="6150" b="1" dirty="0">
              <a:solidFill>
                <a:srgbClr val="FFFFFF"/>
              </a:solidFill>
              <a:latin typeface="Muli" pitchFamily="2" charset="77"/>
              <a:cs typeface="Serenity Dem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endParaRPr lang="en-CA" sz="3000" b="1" dirty="0">
              <a:solidFill>
                <a:srgbClr val="FFFFFF"/>
              </a:solidFill>
              <a:latin typeface="Muli Light" pitchFamily="2" charset="77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CA" sz="4000" b="1" dirty="0">
                <a:solidFill>
                  <a:srgbClr val="FFFFFF"/>
                </a:solidFill>
                <a:latin typeface="Muli Light" pitchFamily="2" charset="77"/>
              </a:rPr>
              <a:t>Key Messaging</a:t>
            </a:r>
            <a:endParaRPr lang="en-US" sz="4000" b="1" dirty="0">
              <a:solidFill>
                <a:srgbClr val="FFFFFF"/>
              </a:solidFill>
              <a:latin typeface="Muli Light" pitchFamily="2" charset="77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endParaRPr lang="en-CA" sz="800" dirty="0">
              <a:solidFill>
                <a:srgbClr val="FFFFFF"/>
              </a:solidFill>
              <a:latin typeface="Muli Light" pitchFamily="2" charset="77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sz="3000" dirty="0">
                <a:solidFill>
                  <a:srgbClr val="FFFFFF"/>
                </a:solidFill>
                <a:latin typeface="Muli Light" pitchFamily="2" charset="77"/>
              </a:rPr>
              <a:t>Propane is an affordable, accessible, and low-carbon Canadian energy source with unmatched versatility. It is used daily by millions of Canadians, from heating homes, drying crops, and transporting children to school to powering forklifts.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sz="3000" dirty="0">
                <a:solidFill>
                  <a:srgbClr val="FFFFFF"/>
                </a:solidFill>
                <a:latin typeface="Muli Light" pitchFamily="2" charset="77"/>
              </a:rPr>
              <a:t>Propane provides energy choice. It is an ideal and reliable source of primary or backup energy for rural, remote, and Indigenous communities.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sz="3000" dirty="0">
                <a:solidFill>
                  <a:srgbClr val="FFFFFF"/>
                </a:solidFill>
                <a:latin typeface="Muli Light" pitchFamily="2" charset="77"/>
              </a:rPr>
              <a:t>Propane creates energy resiliency for Canadians – it continues to work even when the electric grid fails.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CA" sz="3000" dirty="0">
                <a:solidFill>
                  <a:srgbClr val="FFFFFF"/>
                </a:solidFill>
                <a:latin typeface="Muli Light" pitchFamily="2" charset="77"/>
              </a:rPr>
              <a:t>Propane is on the path to zero emissions with the onset of biopropane.</a:t>
            </a:r>
          </a:p>
          <a:p>
            <a:r>
              <a:rPr lang="en-CA" sz="3000" dirty="0">
                <a:solidFill>
                  <a:srgbClr val="FFFFFF"/>
                </a:solidFill>
                <a:latin typeface="Muli Light" pitchFamily="2" charset="77"/>
              </a:rPr>
              <a:t> 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CA" sz="3000" dirty="0">
              <a:solidFill>
                <a:srgbClr val="FFFFFF"/>
              </a:solidFill>
              <a:latin typeface="Muli Light" pitchFamily="2" charset="77"/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endParaRPr lang="en-GB" sz="3000" dirty="0">
              <a:solidFill>
                <a:srgbClr val="FFFFFF"/>
              </a:solidFill>
              <a:latin typeface="Muli Light" pitchFamily="2" charset="77"/>
            </a:endParaRPr>
          </a:p>
          <a:p>
            <a:endParaRPr lang="en-GB" sz="3000" dirty="0">
              <a:solidFill>
                <a:srgbClr val="FFFFFF"/>
              </a:solidFill>
              <a:latin typeface="Muli Light" pitchFamily="2" charset="77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38197" y="2444951"/>
            <a:ext cx="18638520" cy="0"/>
          </a:xfrm>
          <a:custGeom>
            <a:avLst/>
            <a:gdLst/>
            <a:ahLst/>
            <a:cxnLst/>
            <a:rect l="l" t="t" r="r" b="b"/>
            <a:pathLst>
              <a:path w="18638520">
                <a:moveTo>
                  <a:pt x="0" y="0"/>
                </a:moveTo>
                <a:lnTo>
                  <a:pt x="18638175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DBE47E-EACB-142D-9BB0-2849C2467BD5}"/>
              </a:ext>
            </a:extLst>
          </p:cNvPr>
          <p:cNvSpPr txBox="1"/>
          <p:nvPr/>
        </p:nvSpPr>
        <p:spPr>
          <a:xfrm>
            <a:off x="17443450" y="10338385"/>
            <a:ext cx="1940781" cy="41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r">
              <a:lnSpc>
                <a:spcPts val="2650"/>
              </a:lnSpc>
            </a:pPr>
            <a:r>
              <a:rPr lang="en-GB" u="sng" spc="-10" err="1">
                <a:solidFill>
                  <a:schemeClr val="bg1"/>
                </a:solidFill>
                <a:latin typeface="Muli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propane.ca</a:t>
            </a:r>
            <a:endParaRPr lang="en-GB" u="sng" spc="-10">
              <a:solidFill>
                <a:schemeClr val="bg1"/>
              </a:solidFill>
              <a:latin typeface="Muli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72567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961" y="739027"/>
            <a:ext cx="4677134" cy="138215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38197" y="0"/>
            <a:ext cx="19366230" cy="3466465"/>
            <a:chOff x="738197" y="0"/>
            <a:chExt cx="19366230" cy="3466465"/>
          </a:xfrm>
        </p:grpSpPr>
        <p:sp>
          <p:nvSpPr>
            <p:cNvPr id="4" name="object 4"/>
            <p:cNvSpPr/>
            <p:nvPr/>
          </p:nvSpPr>
          <p:spPr>
            <a:xfrm>
              <a:off x="738197" y="2444951"/>
              <a:ext cx="18638520" cy="0"/>
            </a:xfrm>
            <a:custGeom>
              <a:avLst/>
              <a:gdLst/>
              <a:ahLst/>
              <a:cxnLst/>
              <a:rect l="l" t="t" r="r" b="b"/>
              <a:pathLst>
                <a:path w="18638520">
                  <a:moveTo>
                    <a:pt x="0" y="0"/>
                  </a:moveTo>
                  <a:lnTo>
                    <a:pt x="18638175" y="0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010044" y="0"/>
              <a:ext cx="6094095" cy="3466465"/>
            </a:xfrm>
            <a:custGeom>
              <a:avLst/>
              <a:gdLst/>
              <a:ahLst/>
              <a:cxnLst/>
              <a:rect l="l" t="t" r="r" b="b"/>
              <a:pathLst>
                <a:path w="6094094" h="3466465">
                  <a:moveTo>
                    <a:pt x="6094055" y="0"/>
                  </a:moveTo>
                  <a:lnTo>
                    <a:pt x="0" y="0"/>
                  </a:lnTo>
                  <a:lnTo>
                    <a:pt x="0" y="2596779"/>
                  </a:lnTo>
                  <a:lnTo>
                    <a:pt x="1285" y="2644463"/>
                  </a:lnTo>
                  <a:lnTo>
                    <a:pt x="5099" y="2691475"/>
                  </a:lnTo>
                  <a:lnTo>
                    <a:pt x="11374" y="2737749"/>
                  </a:lnTo>
                  <a:lnTo>
                    <a:pt x="20045" y="2783218"/>
                  </a:lnTo>
                  <a:lnTo>
                    <a:pt x="31044" y="2827816"/>
                  </a:lnTo>
                  <a:lnTo>
                    <a:pt x="44306" y="2871477"/>
                  </a:lnTo>
                  <a:lnTo>
                    <a:pt x="59764" y="2914134"/>
                  </a:lnTo>
                  <a:lnTo>
                    <a:pt x="77352" y="2955721"/>
                  </a:lnTo>
                  <a:lnTo>
                    <a:pt x="97004" y="2996173"/>
                  </a:lnTo>
                  <a:lnTo>
                    <a:pt x="118654" y="3035422"/>
                  </a:lnTo>
                  <a:lnTo>
                    <a:pt x="142235" y="3073403"/>
                  </a:lnTo>
                  <a:lnTo>
                    <a:pt x="167681" y="3110048"/>
                  </a:lnTo>
                  <a:lnTo>
                    <a:pt x="194926" y="3145293"/>
                  </a:lnTo>
                  <a:lnTo>
                    <a:pt x="223903" y="3179070"/>
                  </a:lnTo>
                  <a:lnTo>
                    <a:pt x="254547" y="3211314"/>
                  </a:lnTo>
                  <a:lnTo>
                    <a:pt x="286790" y="3241957"/>
                  </a:lnTo>
                  <a:lnTo>
                    <a:pt x="320567" y="3270935"/>
                  </a:lnTo>
                  <a:lnTo>
                    <a:pt x="355812" y="3298180"/>
                  </a:lnTo>
                  <a:lnTo>
                    <a:pt x="392458" y="3323626"/>
                  </a:lnTo>
                  <a:lnTo>
                    <a:pt x="430438" y="3347207"/>
                  </a:lnTo>
                  <a:lnTo>
                    <a:pt x="469687" y="3368857"/>
                  </a:lnTo>
                  <a:lnTo>
                    <a:pt x="510139" y="3388509"/>
                  </a:lnTo>
                  <a:lnTo>
                    <a:pt x="551727" y="3406098"/>
                  </a:lnTo>
                  <a:lnTo>
                    <a:pt x="594384" y="3421556"/>
                  </a:lnTo>
                  <a:lnTo>
                    <a:pt x="638045" y="3434818"/>
                  </a:lnTo>
                  <a:lnTo>
                    <a:pt x="682643" y="3445817"/>
                  </a:lnTo>
                  <a:lnTo>
                    <a:pt x="728112" y="3454488"/>
                  </a:lnTo>
                  <a:lnTo>
                    <a:pt x="774386" y="3460763"/>
                  </a:lnTo>
                  <a:lnTo>
                    <a:pt x="821398" y="3464577"/>
                  </a:lnTo>
                  <a:lnTo>
                    <a:pt x="869083" y="3465863"/>
                  </a:lnTo>
                  <a:lnTo>
                    <a:pt x="6094055" y="3465863"/>
                  </a:lnTo>
                  <a:lnTo>
                    <a:pt x="6094055" y="0"/>
                  </a:lnTo>
                  <a:close/>
                </a:path>
              </a:pathLst>
            </a:custGeom>
            <a:solidFill>
              <a:srgbClr val="E7F4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700250" y="358747"/>
            <a:ext cx="4679110" cy="1784463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5400">
                <a:solidFill>
                  <a:srgbClr val="1F4DAA"/>
                </a:solidFill>
                <a:latin typeface="Muli" pitchFamily="2" charset="77"/>
              </a:rPr>
              <a:t>Save</a:t>
            </a:r>
            <a:r>
              <a:rPr sz="5400" spc="-75">
                <a:solidFill>
                  <a:srgbClr val="1F4DAA"/>
                </a:solidFill>
                <a:latin typeface="Muli" pitchFamily="2" charset="77"/>
              </a:rPr>
              <a:t> </a:t>
            </a:r>
            <a:r>
              <a:rPr sz="5400">
                <a:solidFill>
                  <a:srgbClr val="1F4DAA"/>
                </a:solidFill>
                <a:latin typeface="Muli" pitchFamily="2" charset="77"/>
              </a:rPr>
              <a:t>the</a:t>
            </a:r>
            <a:r>
              <a:rPr sz="5400" spc="-70">
                <a:solidFill>
                  <a:srgbClr val="1F4DAA"/>
                </a:solidFill>
                <a:latin typeface="Muli" pitchFamily="2" charset="77"/>
              </a:rPr>
              <a:t> </a:t>
            </a:r>
            <a:r>
              <a:rPr sz="5400" spc="-20">
                <a:solidFill>
                  <a:srgbClr val="1F4DAA"/>
                </a:solidFill>
                <a:latin typeface="Muli" pitchFamily="2" charset="77"/>
              </a:rPr>
              <a:t>Date</a:t>
            </a: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4400">
                <a:solidFill>
                  <a:srgbClr val="33B044"/>
                </a:solidFill>
                <a:latin typeface="Muli" pitchFamily="2" charset="77"/>
                <a:cs typeface="Serenity-Medium"/>
              </a:rPr>
              <a:t>March</a:t>
            </a:r>
            <a:r>
              <a:rPr sz="4400" spc="-100">
                <a:solidFill>
                  <a:srgbClr val="33B044"/>
                </a:solidFill>
                <a:latin typeface="Muli" pitchFamily="2" charset="77"/>
                <a:cs typeface="Serenity-Medium"/>
              </a:rPr>
              <a:t> </a:t>
            </a:r>
            <a:r>
              <a:rPr lang="fr-CA" sz="4400" spc="-100">
                <a:solidFill>
                  <a:srgbClr val="33B044"/>
                </a:solidFill>
                <a:latin typeface="Muli" pitchFamily="2" charset="77"/>
                <a:cs typeface="Serenity-Medium"/>
              </a:rPr>
              <a:t>20</a:t>
            </a:r>
            <a:r>
              <a:rPr sz="4400">
                <a:solidFill>
                  <a:srgbClr val="33B044"/>
                </a:solidFill>
                <a:latin typeface="Muli" pitchFamily="2" charset="77"/>
                <a:cs typeface="Serenity-Medium"/>
              </a:rPr>
              <a:t>,</a:t>
            </a:r>
            <a:r>
              <a:rPr sz="4400" spc="-100">
                <a:solidFill>
                  <a:srgbClr val="33B044"/>
                </a:solidFill>
                <a:latin typeface="Muli" pitchFamily="2" charset="77"/>
                <a:cs typeface="Serenity-Medium"/>
              </a:rPr>
              <a:t> </a:t>
            </a:r>
            <a:r>
              <a:rPr sz="4400" spc="-20">
                <a:solidFill>
                  <a:srgbClr val="33B044"/>
                </a:solidFill>
                <a:latin typeface="Muli" pitchFamily="2" charset="77"/>
                <a:cs typeface="Serenity-Medium"/>
              </a:rPr>
              <a:t>202</a:t>
            </a:r>
            <a:r>
              <a:rPr lang="fr-CA" sz="4400" spc="-20">
                <a:solidFill>
                  <a:srgbClr val="33B044"/>
                </a:solidFill>
                <a:latin typeface="Muli" pitchFamily="2" charset="77"/>
                <a:cs typeface="Serenity-Medium"/>
              </a:rPr>
              <a:t>4</a:t>
            </a:r>
            <a:endParaRPr sz="4400" spc="-20">
              <a:solidFill>
                <a:srgbClr val="33B044"/>
              </a:solidFill>
              <a:latin typeface="Muli" pitchFamily="2" charset="77"/>
              <a:cs typeface="Serenity-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0261" y="3658556"/>
            <a:ext cx="18663970" cy="479810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10"/>
              </a:spcBef>
            </a:pPr>
            <a:r>
              <a:rPr sz="6150" b="1" dirty="0">
                <a:solidFill>
                  <a:srgbClr val="FFFFFF"/>
                </a:solidFill>
                <a:latin typeface="Muli" pitchFamily="2" charset="77"/>
                <a:cs typeface="Serenity Demi"/>
              </a:rPr>
              <a:t>Celebrate</a:t>
            </a:r>
            <a:r>
              <a:rPr sz="6150" b="1" spc="-165" dirty="0">
                <a:solidFill>
                  <a:srgbClr val="FFFFFF"/>
                </a:solidFill>
                <a:latin typeface="Muli" pitchFamily="2" charset="77"/>
                <a:cs typeface="Serenity Demi"/>
              </a:rPr>
              <a:t> </a:t>
            </a:r>
            <a:r>
              <a:rPr sz="6150" b="1" dirty="0">
                <a:solidFill>
                  <a:srgbClr val="FFFFFF"/>
                </a:solidFill>
                <a:latin typeface="Muli" pitchFamily="2" charset="77"/>
                <a:cs typeface="Serenity Demi"/>
              </a:rPr>
              <a:t>National</a:t>
            </a:r>
            <a:r>
              <a:rPr sz="6150" b="1" spc="-155" dirty="0">
                <a:solidFill>
                  <a:srgbClr val="FFFFFF"/>
                </a:solidFill>
                <a:latin typeface="Muli" pitchFamily="2" charset="77"/>
                <a:cs typeface="Serenity Demi"/>
              </a:rPr>
              <a:t> </a:t>
            </a:r>
            <a:r>
              <a:rPr sz="6150" b="1" dirty="0">
                <a:solidFill>
                  <a:srgbClr val="FFFFFF"/>
                </a:solidFill>
                <a:latin typeface="Muli" pitchFamily="2" charset="77"/>
                <a:cs typeface="Serenity Demi"/>
              </a:rPr>
              <a:t>Propane</a:t>
            </a:r>
            <a:r>
              <a:rPr sz="6150" b="1" spc="-155" dirty="0">
                <a:solidFill>
                  <a:srgbClr val="FFFFFF"/>
                </a:solidFill>
                <a:latin typeface="Muli" pitchFamily="2" charset="77"/>
                <a:cs typeface="Serenity Demi"/>
              </a:rPr>
              <a:t> </a:t>
            </a:r>
            <a:r>
              <a:rPr sz="6150" b="1" spc="-25" dirty="0">
                <a:solidFill>
                  <a:srgbClr val="FFFFFF"/>
                </a:solidFill>
                <a:latin typeface="Muli" pitchFamily="2" charset="77"/>
                <a:cs typeface="Serenity Demi"/>
              </a:rPr>
              <a:t>Day</a:t>
            </a:r>
            <a:endParaRPr sz="6150" dirty="0">
              <a:latin typeface="Muli" pitchFamily="2" charset="77"/>
              <a:cs typeface="Serenity Demi"/>
            </a:endParaRPr>
          </a:p>
          <a:p>
            <a:pPr marL="469900" indent="-457200">
              <a:lnSpc>
                <a:spcPct val="100000"/>
              </a:lnSpc>
              <a:spcBef>
                <a:spcPts val="3650"/>
              </a:spcBef>
              <a:buFont typeface="Arial" panose="020B0604020202020204" pitchFamily="34" charset="0"/>
              <a:buChar char="•"/>
            </a:pPr>
            <a:r>
              <a:rPr sz="2800" b="1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Share</a:t>
            </a:r>
            <a:r>
              <a:rPr sz="2800" b="1" spc="-55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 </a:t>
            </a:r>
            <a:r>
              <a:rPr sz="2800" b="1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the</a:t>
            </a:r>
            <a:r>
              <a:rPr sz="2800" b="1" spc="-55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 </a:t>
            </a:r>
            <a:r>
              <a:rPr sz="2800" b="1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Energy:</a:t>
            </a:r>
            <a:r>
              <a:rPr sz="2800" b="1" spc="-55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Spread</a:t>
            </a:r>
            <a:r>
              <a:rPr sz="2800" spc="-5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the</a:t>
            </a:r>
            <a:r>
              <a:rPr sz="2800" spc="-5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word</a:t>
            </a:r>
            <a:r>
              <a:rPr sz="2800" spc="-5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about</a:t>
            </a:r>
            <a:r>
              <a:rPr sz="2800" spc="-5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National</a:t>
            </a:r>
            <a:r>
              <a:rPr sz="2800" spc="-5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Propane</a:t>
            </a:r>
            <a:r>
              <a:rPr sz="2800" spc="-5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Day</a:t>
            </a:r>
            <a:r>
              <a:rPr sz="2800" spc="-5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and</a:t>
            </a:r>
            <a:r>
              <a:rPr sz="2800" spc="-5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its</a:t>
            </a:r>
            <a:r>
              <a:rPr sz="2800" spc="-5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significance</a:t>
            </a:r>
            <a:r>
              <a:rPr sz="2800" spc="-5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in</a:t>
            </a:r>
            <a:r>
              <a:rPr sz="2800" spc="-5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Canada's</a:t>
            </a:r>
            <a:r>
              <a:rPr sz="2800" spc="-5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energy</a:t>
            </a:r>
            <a:r>
              <a:rPr sz="2800" spc="-5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landscape.</a:t>
            </a:r>
            <a:endParaRPr sz="2800" dirty="0">
              <a:latin typeface="Muli" pitchFamily="2" charset="77"/>
              <a:cs typeface="Serenity-Light"/>
            </a:endParaRPr>
          </a:p>
          <a:p>
            <a:pPr marL="469900" indent="-457200">
              <a:lnSpc>
                <a:spcPct val="100000"/>
              </a:lnSpc>
              <a:spcBef>
                <a:spcPts val="915"/>
              </a:spcBef>
              <a:buFont typeface="Arial" panose="020B0604020202020204" pitchFamily="34" charset="0"/>
              <a:buChar char="•"/>
            </a:pPr>
            <a:r>
              <a:rPr sz="2800" b="1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Connect</a:t>
            </a:r>
            <a:r>
              <a:rPr sz="2800" b="1" spc="-35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 </a:t>
            </a:r>
            <a:r>
              <a:rPr sz="2800" b="1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Virtually:</a:t>
            </a:r>
            <a:r>
              <a:rPr sz="2800" b="1" spc="-30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Utilize</a:t>
            </a:r>
            <a:r>
              <a:rPr sz="2800" spc="-3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social</a:t>
            </a:r>
            <a:r>
              <a:rPr sz="2800" spc="-3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media</a:t>
            </a:r>
            <a:r>
              <a:rPr sz="2800" spc="-3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platforms,</a:t>
            </a:r>
            <a:r>
              <a:rPr sz="2800" spc="-3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email,</a:t>
            </a:r>
            <a:r>
              <a:rPr sz="2800" spc="-3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and</a:t>
            </a:r>
            <a:r>
              <a:rPr sz="2800" spc="-3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messaging</a:t>
            </a:r>
            <a:r>
              <a:rPr sz="2800" spc="-3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apps</a:t>
            </a:r>
            <a:r>
              <a:rPr sz="2800" spc="-3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to</a:t>
            </a:r>
            <a:r>
              <a:rPr sz="2800" spc="-3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share</a:t>
            </a:r>
            <a:r>
              <a:rPr sz="2800" spc="-3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messages</a:t>
            </a:r>
            <a:r>
              <a:rPr sz="2800" spc="-3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and</a:t>
            </a:r>
            <a:r>
              <a:rPr sz="2800" spc="-3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join</a:t>
            </a:r>
            <a:r>
              <a:rPr sz="2800" spc="-3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the</a:t>
            </a:r>
            <a:r>
              <a:rPr sz="2800" spc="-3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lang="en-CA"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national</a:t>
            </a:r>
            <a:r>
              <a:rPr sz="2800" spc="-3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conversation.</a:t>
            </a:r>
            <a:endParaRPr sz="2800" dirty="0">
              <a:latin typeface="Muli" pitchFamily="2" charset="77"/>
              <a:cs typeface="Serenity-Light"/>
            </a:endParaRPr>
          </a:p>
          <a:p>
            <a:pPr marL="469900" indent="-457200">
              <a:lnSpc>
                <a:spcPct val="100000"/>
              </a:lnSpc>
              <a:spcBef>
                <a:spcPts val="910"/>
              </a:spcBef>
              <a:buFont typeface="Arial" panose="020B0604020202020204" pitchFamily="34" charset="0"/>
              <a:buChar char="•"/>
            </a:pPr>
            <a:r>
              <a:rPr sz="2800" b="1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Ignite</a:t>
            </a:r>
            <a:r>
              <a:rPr sz="2800" b="1" spc="-80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 </a:t>
            </a:r>
            <a:r>
              <a:rPr sz="2800" b="1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Creativity:</a:t>
            </a:r>
            <a:r>
              <a:rPr sz="2800" b="1" spc="-75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Inspire</a:t>
            </a:r>
            <a:r>
              <a:rPr sz="2800" spc="-8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lang="en-CA" sz="2800" spc="-1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your company teams</a:t>
            </a:r>
            <a:r>
              <a:rPr sz="2800" spc="-7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to</a:t>
            </a:r>
            <a:r>
              <a:rPr sz="2800" spc="-8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demonstrate</a:t>
            </a:r>
            <a:r>
              <a:rPr sz="2800" spc="-7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their</a:t>
            </a:r>
            <a:r>
              <a:rPr sz="2800" spc="-8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creativity</a:t>
            </a:r>
            <a:r>
              <a:rPr sz="2800" spc="-7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by</a:t>
            </a:r>
            <a:r>
              <a:rPr sz="2800" spc="-7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sharing</a:t>
            </a:r>
            <a:r>
              <a:rPr sz="2800" spc="-8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fun</a:t>
            </a:r>
            <a:r>
              <a:rPr sz="2800" spc="-7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and</a:t>
            </a:r>
            <a:r>
              <a:rPr sz="2800" spc="-8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innovative</a:t>
            </a:r>
            <a:r>
              <a:rPr sz="2800" spc="-7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ideas</a:t>
            </a:r>
            <a:r>
              <a:rPr sz="2800" spc="-8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for</a:t>
            </a:r>
            <a:r>
              <a:rPr sz="2800" spc="-7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celebrating</a:t>
            </a:r>
            <a:r>
              <a:rPr sz="2800" spc="-7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propane</a:t>
            </a:r>
            <a:r>
              <a:rPr lang="en-CA" sz="2800" spc="-1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, including hosting an event at your company office or retail location. </a:t>
            </a:r>
          </a:p>
          <a:p>
            <a:pPr marL="469900" indent="-457200">
              <a:lnSpc>
                <a:spcPct val="100000"/>
              </a:lnSpc>
              <a:spcBef>
                <a:spcPts val="915"/>
              </a:spcBef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Share Your Story</a:t>
            </a:r>
            <a:r>
              <a:rPr sz="2800" b="1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:</a:t>
            </a:r>
            <a:r>
              <a:rPr sz="2800" b="1" spc="-30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Showcase</a:t>
            </a:r>
            <a:r>
              <a:rPr sz="2800" spc="-3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your</a:t>
            </a:r>
            <a:r>
              <a:rPr sz="2800" spc="-3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pride</a:t>
            </a:r>
            <a:r>
              <a:rPr sz="2800" spc="-3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in</a:t>
            </a:r>
            <a:r>
              <a:rPr sz="2800" spc="-3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the</a:t>
            </a:r>
            <a:r>
              <a:rPr sz="2800" spc="-3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propane</a:t>
            </a:r>
            <a:r>
              <a:rPr sz="2800" spc="-3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industry</a:t>
            </a:r>
            <a:r>
              <a:rPr sz="2800" spc="-3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and</a:t>
            </a:r>
            <a:r>
              <a:rPr sz="2800" spc="-3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its</a:t>
            </a:r>
            <a:r>
              <a:rPr sz="2800" spc="-3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positive</a:t>
            </a:r>
            <a:r>
              <a:rPr sz="2800" spc="-3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impact</a:t>
            </a:r>
            <a:r>
              <a:rPr sz="2800" spc="-3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on</a:t>
            </a:r>
            <a:r>
              <a:rPr sz="2800" spc="-3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communities</a:t>
            </a:r>
            <a:r>
              <a:rPr sz="2800" spc="-3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nationwide</a:t>
            </a:r>
            <a:r>
              <a:rPr lang="en-CA" sz="2800" spc="-1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by sharing your propane story</a:t>
            </a:r>
            <a:r>
              <a:rPr sz="2800" spc="-1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.</a:t>
            </a:r>
            <a:endParaRPr sz="2800" dirty="0">
              <a:latin typeface="Muli" pitchFamily="2" charset="77"/>
              <a:cs typeface="Serenity-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00E579-F9BA-24A7-1AE2-D0BE39C0094B}"/>
              </a:ext>
            </a:extLst>
          </p:cNvPr>
          <p:cNvSpPr txBox="1"/>
          <p:nvPr/>
        </p:nvSpPr>
        <p:spPr>
          <a:xfrm>
            <a:off x="17443450" y="10338385"/>
            <a:ext cx="194078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r">
              <a:lnSpc>
                <a:spcPts val="2650"/>
              </a:lnSpc>
            </a:pPr>
            <a:r>
              <a:rPr lang="en-GB" sz="2400" u="sng" spc="-10" err="1">
                <a:solidFill>
                  <a:schemeClr val="bg1"/>
                </a:solidFill>
                <a:latin typeface="Serenity-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propane.ca</a:t>
            </a:r>
            <a:endParaRPr lang="en-GB" sz="2400" u="sng" spc="-10">
              <a:solidFill>
                <a:schemeClr val="bg1"/>
              </a:solidFill>
              <a:latin typeface="Serenity-Ligh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28A254-CACC-3FCF-FF6E-C019B34B6B78}"/>
              </a:ext>
            </a:extLst>
          </p:cNvPr>
          <p:cNvSpPr txBox="1"/>
          <p:nvPr/>
        </p:nvSpPr>
        <p:spPr>
          <a:xfrm>
            <a:off x="14700250" y="2305094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183799"/>
                </a:solidFill>
                <a:effectLst/>
                <a:latin typeface="Muli" pitchFamily="2" charset="77"/>
              </a:rPr>
              <a:t>Join the Celebration!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2961" y="743432"/>
            <a:ext cx="4677134" cy="138215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20261" y="3013385"/>
            <a:ext cx="18018589" cy="968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GB" spc="-10">
                <a:latin typeface="Muli" pitchFamily="2" charset="77"/>
              </a:rPr>
              <a:t>Official</a:t>
            </a:r>
            <a:r>
              <a:rPr lang="en-GB" spc="-105">
                <a:latin typeface="Muli" pitchFamily="2" charset="77"/>
              </a:rPr>
              <a:t> </a:t>
            </a:r>
            <a:r>
              <a:rPr lang="en-GB">
                <a:latin typeface="Muli" pitchFamily="2" charset="77"/>
              </a:rPr>
              <a:t>Hashtags</a:t>
            </a:r>
            <a:r>
              <a:rPr lang="en-GB" spc="-100">
                <a:latin typeface="Muli" pitchFamily="2" charset="77"/>
              </a:rPr>
              <a:t> </a:t>
            </a:r>
            <a:r>
              <a:rPr lang="en-GB">
                <a:latin typeface="Muli" pitchFamily="2" charset="77"/>
              </a:rPr>
              <a:t>and</a:t>
            </a:r>
            <a:r>
              <a:rPr lang="en-GB" spc="-100">
                <a:latin typeface="Muli" pitchFamily="2" charset="77"/>
              </a:rPr>
              <a:t> </a:t>
            </a:r>
            <a:r>
              <a:rPr lang="en-GB">
                <a:latin typeface="Muli" pitchFamily="2" charset="77"/>
              </a:rPr>
              <a:t>Social</a:t>
            </a:r>
            <a:r>
              <a:rPr lang="en-GB" spc="-105">
                <a:latin typeface="Muli" pitchFamily="2" charset="77"/>
              </a:rPr>
              <a:t> </a:t>
            </a:r>
            <a:r>
              <a:rPr lang="en-GB">
                <a:latin typeface="Muli" pitchFamily="2" charset="77"/>
              </a:rPr>
              <a:t>Media</a:t>
            </a:r>
            <a:r>
              <a:rPr lang="en-GB" spc="-100">
                <a:latin typeface="Muli" pitchFamily="2" charset="77"/>
              </a:rPr>
              <a:t> </a:t>
            </a:r>
            <a:r>
              <a:rPr lang="en-GB" spc="-10">
                <a:latin typeface="Muli" pitchFamily="2" charset="77"/>
              </a:rPr>
              <a:t>Platforms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20260" y="4196595"/>
            <a:ext cx="17684471" cy="1261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lang="en-GB" sz="2400" spc="-2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Let's</a:t>
            </a:r>
            <a:r>
              <a:rPr lang="en-GB" sz="2400" spc="-4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make</a:t>
            </a:r>
            <a:r>
              <a:rPr lang="en-GB" sz="2400" spc="-3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National</a:t>
            </a:r>
            <a:r>
              <a:rPr lang="en-GB" sz="2400" spc="-3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Propane</a:t>
            </a:r>
            <a:r>
              <a:rPr lang="en-GB" sz="2400" spc="-3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Day</a:t>
            </a:r>
            <a:r>
              <a:rPr lang="en-GB" sz="2400" spc="-3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a </a:t>
            </a: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trend</a:t>
            </a:r>
            <a:r>
              <a:rPr lang="en-GB" sz="2400" spc="-3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across</a:t>
            </a:r>
            <a:r>
              <a:rPr lang="en-GB" sz="2400" spc="-3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social</a:t>
            </a:r>
            <a:r>
              <a:rPr lang="en-GB" sz="2400" spc="-3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media</a:t>
            </a:r>
            <a:r>
              <a:rPr lang="en-GB" sz="2400" spc="-3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by</a:t>
            </a:r>
            <a:r>
              <a:rPr lang="en-GB" sz="2400" spc="-3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using</a:t>
            </a:r>
            <a:r>
              <a:rPr lang="en-GB" sz="2400" spc="-3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the</a:t>
            </a:r>
            <a:r>
              <a:rPr lang="en-GB" sz="2400" spc="-3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official</a:t>
            </a:r>
            <a:r>
              <a:rPr lang="en-GB" sz="2400" spc="-3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spc="-1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hashtags</a:t>
            </a: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.</a:t>
            </a:r>
            <a:r>
              <a:rPr lang="en-GB" sz="2400" spc="-6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spc="-6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Your</a:t>
            </a:r>
            <a:r>
              <a:rPr lang="en-GB" sz="2400" spc="-5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participation</a:t>
            </a:r>
            <a:r>
              <a:rPr lang="en-GB" sz="2400" spc="-5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makes</a:t>
            </a:r>
            <a:r>
              <a:rPr lang="en-GB" sz="2400" spc="-5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a</a:t>
            </a:r>
            <a:r>
              <a:rPr lang="en-GB" sz="2400" spc="-5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spc="-2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difference</a:t>
            </a:r>
            <a:r>
              <a:rPr lang="en-GB" sz="2400" spc="-5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in</a:t>
            </a:r>
            <a:r>
              <a:rPr lang="en-GB" sz="2400" spc="-5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spreading</a:t>
            </a:r>
            <a:r>
              <a:rPr lang="en-GB" sz="2400" spc="-5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the</a:t>
            </a:r>
            <a:r>
              <a:rPr lang="en-GB" sz="2400" spc="-5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energy</a:t>
            </a:r>
            <a:r>
              <a:rPr lang="en-GB" sz="2400" spc="-5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for</a:t>
            </a:r>
            <a:r>
              <a:rPr lang="en-GB" sz="2400" spc="-5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spc="-2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all!</a:t>
            </a:r>
            <a:endParaRPr lang="en-GB" sz="2400" dirty="0">
              <a:latin typeface="Muli Light" pitchFamily="2" charset="77"/>
              <a:cs typeface="Serenity-Light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Engage</a:t>
            </a:r>
            <a:r>
              <a:rPr lang="en-GB" sz="2400" spc="-4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with</a:t>
            </a:r>
            <a:r>
              <a:rPr lang="en-GB" sz="2400" spc="-3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our</a:t>
            </a:r>
            <a:r>
              <a:rPr lang="en-GB" sz="2400" spc="-3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spc="-2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content</a:t>
            </a:r>
            <a:r>
              <a:rPr lang="en-GB" sz="2400" spc="-3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and</a:t>
            </a:r>
            <a:r>
              <a:rPr lang="en-GB" sz="2400" spc="-3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spc="-1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encourage</a:t>
            </a:r>
            <a:r>
              <a:rPr lang="en-GB" sz="2400" spc="-3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your</a:t>
            </a:r>
            <a:r>
              <a:rPr lang="en-GB" sz="2400" spc="-3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network</a:t>
            </a:r>
            <a:r>
              <a:rPr lang="en-GB" sz="2400" spc="-3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to</a:t>
            </a:r>
            <a:r>
              <a:rPr lang="en-GB" sz="2400" spc="-3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do</a:t>
            </a:r>
            <a:r>
              <a:rPr lang="en-GB" sz="2400" spc="-3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the</a:t>
            </a:r>
            <a:r>
              <a:rPr lang="en-GB" sz="2400" spc="-3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GB" sz="2400" spc="-1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same.</a:t>
            </a:r>
            <a:endParaRPr lang="en-GB" sz="2400" dirty="0">
              <a:latin typeface="Muli Light" pitchFamily="2" charset="77"/>
              <a:cs typeface="Serenity-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0261" y="5966175"/>
            <a:ext cx="9331789" cy="24681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0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Official</a:t>
            </a:r>
            <a:r>
              <a:rPr sz="2800" b="1" spc="-130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 </a:t>
            </a:r>
            <a:r>
              <a:rPr sz="2800" b="1" spc="-10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Hashtags</a:t>
            </a:r>
            <a:endParaRPr sz="2800" b="1" dirty="0">
              <a:solidFill>
                <a:srgbClr val="33B044"/>
              </a:solidFill>
              <a:latin typeface="Muli" pitchFamily="2" charset="77"/>
              <a:cs typeface="Serenity-Medium"/>
            </a:endParaRPr>
          </a:p>
          <a:p>
            <a:pPr marL="12700">
              <a:lnSpc>
                <a:spcPct val="100000"/>
              </a:lnSpc>
              <a:spcBef>
                <a:spcPts val="2005"/>
              </a:spcBef>
            </a:pPr>
            <a:r>
              <a:rPr sz="2800" b="1" dirty="0">
                <a:solidFill>
                  <a:srgbClr val="FFFFFF"/>
                </a:solidFill>
                <a:latin typeface="Muli" pitchFamily="2" charset="77"/>
                <a:cs typeface="Serenity-Medium"/>
              </a:rPr>
              <a:t>#PropaneDay:</a:t>
            </a:r>
            <a:r>
              <a:rPr sz="2800" b="1" spc="-50" dirty="0">
                <a:solidFill>
                  <a:srgbClr val="FFFFFF"/>
                </a:solidFill>
                <a:latin typeface="Muli" pitchFamily="2" charset="77"/>
                <a:cs typeface="Serenity-Medium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The</a:t>
            </a:r>
            <a:r>
              <a:rPr sz="2400" spc="-5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key</a:t>
            </a:r>
            <a:r>
              <a:rPr sz="2400" spc="-4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hashtag</a:t>
            </a:r>
            <a:r>
              <a:rPr sz="2400" spc="-5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for</a:t>
            </a:r>
            <a:r>
              <a:rPr sz="2400" spc="-4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all</a:t>
            </a:r>
            <a:r>
              <a:rPr sz="2400" spc="-5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National</a:t>
            </a:r>
            <a:r>
              <a:rPr sz="2400" spc="-4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Propane</a:t>
            </a:r>
            <a:r>
              <a:rPr sz="2400" spc="-5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Day</a:t>
            </a:r>
            <a:r>
              <a:rPr sz="2400" spc="-4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content.</a:t>
            </a:r>
            <a:endParaRPr sz="2400" dirty="0">
              <a:latin typeface="Muli Light" pitchFamily="2" charset="77"/>
              <a:cs typeface="Serenity-Light"/>
            </a:endParaRPr>
          </a:p>
          <a:p>
            <a:pPr marL="12700" marR="694690">
              <a:lnSpc>
                <a:spcPct val="101000"/>
              </a:lnSpc>
              <a:spcBef>
                <a:spcPts val="819"/>
              </a:spcBef>
            </a:pPr>
            <a:r>
              <a:rPr sz="2800" b="1" spc="-10" dirty="0">
                <a:solidFill>
                  <a:srgbClr val="FFFFFF"/>
                </a:solidFill>
                <a:latin typeface="Muli" pitchFamily="2" charset="77"/>
                <a:cs typeface="Serenity-Medium"/>
              </a:rPr>
              <a:t>#EnergyForAll:</a:t>
            </a:r>
            <a:r>
              <a:rPr sz="2800" b="1" spc="-55" dirty="0">
                <a:solidFill>
                  <a:srgbClr val="FFFFFF"/>
                </a:solidFill>
                <a:latin typeface="Muli" pitchFamily="2" charset="77"/>
                <a:cs typeface="Serenity-Medium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Emphasize</a:t>
            </a:r>
            <a:r>
              <a:rPr sz="2400" spc="-5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the</a:t>
            </a:r>
            <a:r>
              <a:rPr sz="2400" spc="-5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inclusive</a:t>
            </a:r>
            <a:r>
              <a:rPr sz="2400" spc="-5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nature</a:t>
            </a:r>
            <a:r>
              <a:rPr sz="2400" spc="-5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of</a:t>
            </a:r>
            <a:r>
              <a:rPr sz="2400" spc="-5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propane</a:t>
            </a:r>
            <a:r>
              <a:rPr sz="2400" spc="-5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as</a:t>
            </a:r>
            <a:r>
              <a:rPr sz="2400" spc="-5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an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energy</a:t>
            </a:r>
            <a:r>
              <a:rPr sz="2400" spc="-12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source.</a:t>
            </a:r>
            <a:endParaRPr sz="2400" dirty="0">
              <a:latin typeface="Muli Light" pitchFamily="2" charset="77"/>
              <a:cs typeface="Serenity-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55025" y="5966175"/>
            <a:ext cx="8731035" cy="33846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Social</a:t>
            </a:r>
            <a:r>
              <a:rPr sz="2800" b="1" spc="-85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 </a:t>
            </a:r>
            <a:r>
              <a:rPr sz="2800" b="1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Media</a:t>
            </a:r>
            <a:r>
              <a:rPr sz="2800" b="1" spc="-85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 </a:t>
            </a:r>
            <a:r>
              <a:rPr sz="2800" b="1" spc="-10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Platforms</a:t>
            </a:r>
            <a:endParaRPr sz="2800" b="1" dirty="0">
              <a:solidFill>
                <a:srgbClr val="33B044"/>
              </a:solidFill>
              <a:latin typeface="Muli" pitchFamily="2" charset="77"/>
              <a:cs typeface="Serenity-Medium"/>
            </a:endParaRPr>
          </a:p>
          <a:p>
            <a:pPr marL="12700" marR="5080">
              <a:lnSpc>
                <a:spcPct val="101000"/>
              </a:lnSpc>
              <a:spcBef>
                <a:spcPts val="1975"/>
              </a:spcBef>
            </a:pPr>
            <a:r>
              <a:rPr sz="2400" b="1" spc="-10" dirty="0">
                <a:solidFill>
                  <a:srgbClr val="FFFFFF"/>
                </a:solidFill>
                <a:latin typeface="Muli" pitchFamily="2" charset="77"/>
                <a:cs typeface="Serenity-Medium"/>
              </a:rPr>
              <a:t>Follow</a:t>
            </a:r>
            <a:r>
              <a:rPr sz="2400" b="1" spc="-50" dirty="0">
                <a:solidFill>
                  <a:srgbClr val="FFFFFF"/>
                </a:solidFill>
                <a:latin typeface="Muli" pitchFamily="2" charset="77"/>
                <a:cs typeface="Serenity-Medium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uli" pitchFamily="2" charset="77"/>
                <a:cs typeface="Serenity-Medium"/>
              </a:rPr>
              <a:t>Us:</a:t>
            </a:r>
            <a:r>
              <a:rPr sz="2400" b="1" spc="-40" dirty="0">
                <a:solidFill>
                  <a:srgbClr val="FFFFFF"/>
                </a:solidFill>
                <a:latin typeface="Muli" pitchFamily="2" charset="77"/>
                <a:cs typeface="Serenity-Medium"/>
              </a:rPr>
              <a:t> </a:t>
            </a:r>
            <a:r>
              <a:rPr sz="24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Stay</a:t>
            </a:r>
            <a:r>
              <a:rPr sz="2400" spc="-4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connected</a:t>
            </a:r>
            <a:r>
              <a:rPr sz="2400" spc="-4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with</a:t>
            </a:r>
            <a:r>
              <a:rPr sz="2400" spc="-4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the</a:t>
            </a:r>
            <a:r>
              <a:rPr sz="2400" spc="-4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Canadian</a:t>
            </a:r>
            <a:r>
              <a:rPr sz="2400" spc="-4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Propane</a:t>
            </a:r>
            <a:r>
              <a:rPr sz="2400" spc="-4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Association</a:t>
            </a:r>
            <a:r>
              <a:rPr sz="2400" spc="-4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on </a:t>
            </a:r>
            <a:r>
              <a:rPr sz="240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social</a:t>
            </a:r>
            <a:r>
              <a:rPr sz="2400" spc="5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media.</a:t>
            </a:r>
            <a:endParaRPr sz="2400" dirty="0">
              <a:latin typeface="Muli" pitchFamily="2" charset="77"/>
              <a:cs typeface="Serenity-Light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sz="2400" b="1" spc="-10" dirty="0">
                <a:solidFill>
                  <a:srgbClr val="FFFFFF"/>
                </a:solidFill>
                <a:latin typeface="Muli" pitchFamily="2" charset="77"/>
                <a:cs typeface="Serenity-Medium"/>
              </a:rPr>
              <a:t>Twitter:</a:t>
            </a:r>
            <a:r>
              <a:rPr sz="2400" b="1" spc="-120" dirty="0">
                <a:solidFill>
                  <a:srgbClr val="FFFFFF"/>
                </a:solidFill>
                <a:latin typeface="Muli" pitchFamily="2" charset="77"/>
                <a:cs typeface="Serenity-Medium"/>
              </a:rPr>
              <a:t> </a:t>
            </a:r>
            <a:r>
              <a:rPr sz="2400" spc="-10" dirty="0">
                <a:solidFill>
                  <a:schemeClr val="bg1"/>
                </a:solidFill>
                <a:latin typeface="Muli" pitchFamily="2" charset="77"/>
                <a:cs typeface="Serenity-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@PropaneCanada</a:t>
            </a:r>
            <a:endParaRPr sz="2400" dirty="0">
              <a:solidFill>
                <a:schemeClr val="bg1"/>
              </a:solidFill>
              <a:latin typeface="Muli" pitchFamily="2" charset="77"/>
              <a:cs typeface="Serenity-Light"/>
            </a:endParaRPr>
          </a:p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2400" b="1" dirty="0">
                <a:solidFill>
                  <a:srgbClr val="FFFFFF"/>
                </a:solidFill>
                <a:latin typeface="Muli" pitchFamily="2" charset="77"/>
                <a:cs typeface="Serenity-Medium"/>
              </a:rPr>
              <a:t>LinkedIn:</a:t>
            </a:r>
            <a:r>
              <a:rPr sz="2400" b="1" spc="-55" dirty="0">
                <a:solidFill>
                  <a:srgbClr val="FFFFFF"/>
                </a:solidFill>
                <a:latin typeface="Muli" pitchFamily="2" charset="77"/>
                <a:cs typeface="Serenity-Medium"/>
              </a:rPr>
              <a:t> </a:t>
            </a:r>
            <a:r>
              <a:rPr sz="2400" dirty="0">
                <a:solidFill>
                  <a:schemeClr val="bg1"/>
                </a:solidFill>
                <a:latin typeface="Muli" pitchFamily="2" charset="77"/>
                <a:cs typeface="Serenity-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Canadian</a:t>
            </a:r>
            <a:r>
              <a:rPr sz="2400" spc="-55" dirty="0">
                <a:solidFill>
                  <a:schemeClr val="bg1"/>
                </a:solidFill>
                <a:latin typeface="Muli" pitchFamily="2" charset="77"/>
                <a:cs typeface="Serenity-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2400" dirty="0">
                <a:solidFill>
                  <a:schemeClr val="bg1"/>
                </a:solidFill>
                <a:latin typeface="Muli" pitchFamily="2" charset="77"/>
                <a:cs typeface="Serenity-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Propane</a:t>
            </a:r>
            <a:r>
              <a:rPr sz="2400" spc="-50" dirty="0">
                <a:solidFill>
                  <a:schemeClr val="bg1"/>
                </a:solidFill>
                <a:latin typeface="Muli" pitchFamily="2" charset="77"/>
                <a:cs typeface="Serenity-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2400" spc="-10" dirty="0">
                <a:solidFill>
                  <a:schemeClr val="bg1"/>
                </a:solidFill>
                <a:latin typeface="Muli" pitchFamily="2" charset="77"/>
                <a:cs typeface="Serenity-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Association</a:t>
            </a:r>
            <a:endParaRPr sz="2400" dirty="0">
              <a:solidFill>
                <a:schemeClr val="bg1"/>
              </a:solidFill>
              <a:latin typeface="Muli" pitchFamily="2" charset="77"/>
              <a:cs typeface="Serenity-Light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sz="2400" b="1" spc="-10" dirty="0">
                <a:solidFill>
                  <a:srgbClr val="FFFFFF"/>
                </a:solidFill>
                <a:latin typeface="Muli" pitchFamily="2" charset="77"/>
                <a:cs typeface="Serenity-Medium"/>
              </a:rPr>
              <a:t>Facebook:</a:t>
            </a:r>
            <a:r>
              <a:rPr sz="2400" b="1" spc="-55" dirty="0">
                <a:solidFill>
                  <a:srgbClr val="FFFFFF"/>
                </a:solidFill>
                <a:latin typeface="Muli" pitchFamily="2" charset="77"/>
                <a:cs typeface="Serenity-Medium"/>
              </a:rPr>
              <a:t> </a:t>
            </a:r>
            <a:r>
              <a:rPr sz="2400" spc="-10" dirty="0">
                <a:solidFill>
                  <a:schemeClr val="bg1"/>
                </a:solidFill>
                <a:latin typeface="Muli" pitchFamily="2" charset="77"/>
                <a:cs typeface="Serenity-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sz="2400" spc="-10" dirty="0" err="1">
                <a:solidFill>
                  <a:schemeClr val="bg1"/>
                </a:solidFill>
                <a:latin typeface="Muli" pitchFamily="2" charset="77"/>
                <a:cs typeface="Serenity-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CanadianPropaneAssociation</a:t>
            </a:r>
            <a:endParaRPr lang="en-CA" sz="2400" spc="-10" dirty="0">
              <a:solidFill>
                <a:schemeClr val="bg1"/>
              </a:solidFill>
              <a:latin typeface="Muli" pitchFamily="2" charset="77"/>
              <a:cs typeface="Serenity-Light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lang="en-CA" sz="2400" b="1" spc="-10" dirty="0">
                <a:solidFill>
                  <a:schemeClr val="bg1"/>
                </a:solidFill>
                <a:latin typeface="Muli" pitchFamily="2" charset="77"/>
                <a:cs typeface="Serenity-Light"/>
              </a:rPr>
              <a:t>Instagram : </a:t>
            </a:r>
            <a:r>
              <a:rPr lang="en-CA" sz="2400" spc="-10" dirty="0">
                <a:solidFill>
                  <a:schemeClr val="bg1"/>
                </a:solidFill>
                <a:latin typeface="Muli" pitchFamily="2" charset="77"/>
                <a:cs typeface="Serenity-Light"/>
              </a:rPr>
              <a:t>instagram.com/canadianpropaneassociation/</a:t>
            </a:r>
            <a:endParaRPr sz="2400" dirty="0">
              <a:solidFill>
                <a:schemeClr val="bg1"/>
              </a:solidFill>
              <a:latin typeface="Muli" pitchFamily="2" charset="77"/>
              <a:cs typeface="Serenity-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38197" y="2444951"/>
            <a:ext cx="18638520" cy="0"/>
          </a:xfrm>
          <a:custGeom>
            <a:avLst/>
            <a:gdLst/>
            <a:ahLst/>
            <a:cxnLst/>
            <a:rect l="l" t="t" r="r" b="b"/>
            <a:pathLst>
              <a:path w="18638520">
                <a:moveTo>
                  <a:pt x="0" y="0"/>
                </a:moveTo>
                <a:lnTo>
                  <a:pt x="18638175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B3099B-A92D-513D-7589-B9D0ADEBA974}"/>
              </a:ext>
            </a:extLst>
          </p:cNvPr>
          <p:cNvSpPr txBox="1"/>
          <p:nvPr/>
        </p:nvSpPr>
        <p:spPr>
          <a:xfrm>
            <a:off x="17443450" y="10338385"/>
            <a:ext cx="1940781" cy="41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r">
              <a:lnSpc>
                <a:spcPts val="2650"/>
              </a:lnSpc>
            </a:pPr>
            <a:r>
              <a:rPr lang="en-GB" u="sng" spc="-10" err="1">
                <a:solidFill>
                  <a:schemeClr val="bg1"/>
                </a:solidFill>
                <a:latin typeface="Muli" pitchFamily="2" charset="7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propane.ca</a:t>
            </a:r>
            <a:endParaRPr lang="en-GB" u="sng" spc="-10">
              <a:solidFill>
                <a:schemeClr val="bg1"/>
              </a:solidFill>
              <a:latin typeface="Muli" pitchFamily="2" charset="77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5B59BABF-DF32-9221-1E38-C6E455C32E57}"/>
              </a:ext>
            </a:extLst>
          </p:cNvPr>
          <p:cNvSpPr txBox="1"/>
          <p:nvPr/>
        </p:nvSpPr>
        <p:spPr>
          <a:xfrm>
            <a:off x="9292609" y="1552403"/>
            <a:ext cx="10086631" cy="44563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14"/>
              </a:spcBef>
            </a:pP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Connect,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engage,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and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celebrate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with</a:t>
            </a:r>
            <a:r>
              <a:rPr sz="2800" i="1" spc="-25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us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on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March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2</a:t>
            </a:r>
            <a:r>
              <a:rPr lang="fr-CA"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0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,</a:t>
            </a:r>
            <a:r>
              <a:rPr sz="2800" i="1" spc="-25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 spc="-2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202</a:t>
            </a:r>
            <a:r>
              <a:rPr lang="fr-CA" sz="2800" i="1" spc="-2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4</a:t>
            </a:r>
            <a:r>
              <a:rPr sz="2800" i="1" spc="-2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!</a:t>
            </a:r>
            <a:endParaRPr sz="2800">
              <a:latin typeface="Muli" pitchFamily="2" charset="77"/>
              <a:cs typeface="Serenity-MediumItalic"/>
            </a:endParaRPr>
          </a:p>
        </p:txBody>
      </p:sp>
    </p:spTree>
    <p:extLst>
      <p:ext uri="{BB962C8B-B14F-4D97-AF65-F5344CB8AC3E}">
        <p14:creationId xmlns:p14="http://schemas.microsoft.com/office/powerpoint/2010/main" val="425391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961" y="743432"/>
            <a:ext cx="4677134" cy="138215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latin typeface="Muli" pitchFamily="2" charset="77"/>
              </a:rPr>
              <a:t>Suggested</a:t>
            </a:r>
            <a:r>
              <a:rPr spc="-120" dirty="0">
                <a:latin typeface="Muli" pitchFamily="2" charset="77"/>
              </a:rPr>
              <a:t> </a:t>
            </a:r>
            <a:r>
              <a:rPr spc="-10" dirty="0">
                <a:latin typeface="Muli" pitchFamily="2" charset="77"/>
              </a:rPr>
              <a:t>Messages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38197" y="4550193"/>
            <a:ext cx="4916805" cy="32989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Message</a:t>
            </a:r>
            <a:r>
              <a:rPr sz="2800" b="1" spc="-120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 </a:t>
            </a:r>
            <a:r>
              <a:rPr sz="2800" b="1" spc="-25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1:</a:t>
            </a:r>
            <a:endParaRPr sz="2800" b="1" dirty="0">
              <a:solidFill>
                <a:srgbClr val="33B044"/>
              </a:solidFill>
              <a:latin typeface="Muli" pitchFamily="2" charset="77"/>
              <a:cs typeface="Serenity-Medium"/>
            </a:endParaRPr>
          </a:p>
          <a:p>
            <a:pPr marL="12700" marR="5080">
              <a:lnSpc>
                <a:spcPct val="101000"/>
              </a:lnSpc>
              <a:spcBef>
                <a:spcPts val="1975"/>
              </a:spcBef>
              <a:tabLst>
                <a:tab pos="2279650" algn="l"/>
              </a:tabLst>
            </a:pPr>
            <a:r>
              <a:rPr lang="en-CA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Celebrate</a:t>
            </a:r>
            <a:r>
              <a:rPr sz="2400" spc="-5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lang="en-CA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National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Propane</a:t>
            </a:r>
            <a:r>
              <a:rPr lang="en-CA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Day</a:t>
            </a:r>
            <a:r>
              <a:rPr sz="2400" spc="-5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on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March</a:t>
            </a:r>
            <a:r>
              <a:rPr sz="2400" spc="-5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2</a:t>
            </a:r>
            <a:r>
              <a:rPr lang="en-CA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0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,</a:t>
            </a:r>
            <a:r>
              <a:rPr sz="2400" spc="-5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202</a:t>
            </a:r>
            <a:r>
              <a:rPr lang="en-CA" sz="2400" spc="-1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4</a:t>
            </a:r>
            <a:r>
              <a:rPr sz="2400" spc="-1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!</a:t>
            </a:r>
            <a:r>
              <a:rPr lang="fr-CA" sz="2400" spc="-1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🎉 </a:t>
            </a:r>
            <a:r>
              <a:rPr sz="2400" spc="-2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Let's</a:t>
            </a:r>
            <a:r>
              <a:rPr sz="2400" spc="-7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acknowledge</a:t>
            </a:r>
            <a:r>
              <a:rPr sz="2400" spc="-6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the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vital</a:t>
            </a:r>
            <a:r>
              <a:rPr sz="2400" spc="-5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role</a:t>
            </a:r>
            <a:r>
              <a:rPr sz="2400" spc="-5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of</a:t>
            </a:r>
            <a:r>
              <a:rPr sz="2400" spc="-5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propane</a:t>
            </a:r>
            <a:r>
              <a:rPr sz="2400" spc="-5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in</a:t>
            </a:r>
            <a:r>
              <a:rPr sz="2400" spc="-5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creating</a:t>
            </a:r>
            <a:r>
              <a:rPr sz="2400" spc="-5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a</a:t>
            </a:r>
            <a:r>
              <a:rPr sz="2400" spc="-5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cleaner</a:t>
            </a:r>
            <a:r>
              <a:rPr lang="en-CA" sz="2400" spc="-1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and resilient energy</a:t>
            </a:r>
            <a:r>
              <a:rPr sz="2400" spc="-8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future</a:t>
            </a:r>
            <a:r>
              <a:rPr sz="2400" spc="-8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for</a:t>
            </a:r>
            <a:r>
              <a:rPr sz="2400" spc="-8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Canada.</a:t>
            </a:r>
            <a:r>
              <a:rPr sz="2400" spc="-8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Share</a:t>
            </a:r>
            <a:r>
              <a:rPr sz="2400" spc="-8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your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propane</a:t>
            </a:r>
            <a:r>
              <a:rPr sz="2400" spc="-6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stories</a:t>
            </a:r>
            <a:r>
              <a:rPr sz="2400" spc="-6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and</a:t>
            </a:r>
            <a:r>
              <a:rPr sz="2400" spc="-5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spread</a:t>
            </a:r>
            <a:r>
              <a:rPr sz="2400" spc="-6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the</a:t>
            </a:r>
            <a:r>
              <a:rPr sz="2400" spc="-5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warmth!</a:t>
            </a:r>
            <a:r>
              <a:rPr lang="fr-CA" sz="2400" spc="-1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🔥</a:t>
            </a:r>
            <a:r>
              <a:rPr sz="2400" spc="-1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spc="-20" dirty="0">
                <a:solidFill>
                  <a:srgbClr val="33B044"/>
                </a:solidFill>
                <a:latin typeface="Muli Light" pitchFamily="2" charset="77"/>
                <a:cs typeface="Serenity-Light"/>
              </a:rPr>
              <a:t>#EnergyForAll</a:t>
            </a:r>
            <a:r>
              <a:rPr sz="2400" spc="-35" dirty="0">
                <a:solidFill>
                  <a:srgbClr val="33B044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spc="-10" dirty="0">
                <a:solidFill>
                  <a:srgbClr val="33B044"/>
                </a:solidFill>
                <a:latin typeface="Muli Light" pitchFamily="2" charset="77"/>
                <a:cs typeface="Serenity-Light"/>
              </a:rPr>
              <a:t>#PropaneDay</a:t>
            </a:r>
            <a:endParaRPr sz="2400" dirty="0">
              <a:solidFill>
                <a:srgbClr val="33B044"/>
              </a:solidFill>
              <a:latin typeface="Muli Light" pitchFamily="2" charset="77"/>
              <a:cs typeface="Serenity-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73513" y="4500251"/>
            <a:ext cx="5245537" cy="3671967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b="1" dirty="0">
                <a:solidFill>
                  <a:srgbClr val="33B044"/>
                </a:solidFill>
                <a:latin typeface="Muli"/>
                <a:cs typeface="Serenity-Medium"/>
              </a:rPr>
              <a:t>Message</a:t>
            </a:r>
            <a:r>
              <a:rPr lang="en-US" sz="2800" b="1" spc="-120" dirty="0">
                <a:solidFill>
                  <a:srgbClr val="33B044"/>
                </a:solidFill>
                <a:latin typeface="Muli"/>
                <a:cs typeface="Serenity-Medium"/>
              </a:rPr>
              <a:t> </a:t>
            </a:r>
            <a:r>
              <a:rPr lang="en-US" sz="2800" b="1" spc="-25" dirty="0">
                <a:solidFill>
                  <a:srgbClr val="33B044"/>
                </a:solidFill>
                <a:latin typeface="Muli"/>
                <a:cs typeface="Serenity-Medium"/>
              </a:rPr>
              <a:t>2:</a:t>
            </a:r>
            <a:endParaRPr lang="en-US" sz="2800" b="1" dirty="0">
              <a:solidFill>
                <a:srgbClr val="33B044"/>
              </a:solidFill>
              <a:latin typeface="Muli"/>
              <a:cs typeface="Serenity-Medium"/>
            </a:endParaRPr>
          </a:p>
          <a:p>
            <a:pPr marL="12700" marR="128905">
              <a:lnSpc>
                <a:spcPct val="101000"/>
              </a:lnSpc>
              <a:spcBef>
                <a:spcPts val="1975"/>
              </a:spcBef>
            </a:pPr>
            <a:r>
              <a:rPr lang="en-US" sz="2400" dirty="0">
                <a:solidFill>
                  <a:srgbClr val="FFFFFF"/>
                </a:solidFill>
                <a:latin typeface="Muli Light"/>
                <a:cs typeface="Serenity-Light"/>
              </a:rPr>
              <a:t>This National Propane </a:t>
            </a:r>
            <a:r>
              <a:rPr lang="en-US" sz="2400" spc="-20" dirty="0">
                <a:solidFill>
                  <a:srgbClr val="FFFFFF"/>
                </a:solidFill>
                <a:latin typeface="Muli Light"/>
                <a:cs typeface="Serenity-Light"/>
              </a:rPr>
              <a:t>Day, let’s celebrate the power of propane as a reliable, affordable source of energy that keeps us warm, especially in challenging climate conditions</a:t>
            </a:r>
            <a:r>
              <a:rPr lang="en-US" sz="2400" dirty="0">
                <a:solidFill>
                  <a:srgbClr val="FFFFFF"/>
                </a:solidFill>
                <a:latin typeface="Muli Light"/>
                <a:cs typeface="Serenity-Light"/>
              </a:rPr>
              <a:t>.</a:t>
            </a:r>
            <a:r>
              <a:rPr lang="en-US" sz="2400" spc="-55" dirty="0">
                <a:solidFill>
                  <a:srgbClr val="FFFFFF"/>
                </a:solidFill>
                <a:latin typeface="Muli Light"/>
                <a:cs typeface="Serenity-Light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Muli Light"/>
                <a:cs typeface="Serenity-Light"/>
              </a:rPr>
              <a:t>Share</a:t>
            </a:r>
            <a:r>
              <a:rPr lang="en-US" sz="2400" spc="-55" dirty="0">
                <a:solidFill>
                  <a:srgbClr val="FFFFFF"/>
                </a:solidFill>
                <a:latin typeface="Muli Light"/>
                <a:cs typeface="Serenity-Light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Muli Light"/>
                <a:cs typeface="Serenity-Light"/>
              </a:rPr>
              <a:t>a</a:t>
            </a:r>
            <a:r>
              <a:rPr lang="en-US" sz="2400" spc="-55" dirty="0">
                <a:solidFill>
                  <a:srgbClr val="FFFFFF"/>
                </a:solidFill>
                <a:latin typeface="Muli Light"/>
                <a:cs typeface="Serenity-Light"/>
              </a:rPr>
              <a:t> </a:t>
            </a:r>
            <a:r>
              <a:rPr lang="en-US" sz="2400" spc="-10" dirty="0">
                <a:solidFill>
                  <a:srgbClr val="FFFFFF"/>
                </a:solidFill>
                <a:latin typeface="Muli Light"/>
                <a:cs typeface="Serenity-Light"/>
              </a:rPr>
              <a:t>photo </a:t>
            </a:r>
            <a:r>
              <a:rPr lang="en-US" sz="2400" dirty="0">
                <a:solidFill>
                  <a:srgbClr val="FFFFFF"/>
                </a:solidFill>
                <a:latin typeface="Muli Light"/>
                <a:cs typeface="Serenity-Light"/>
              </a:rPr>
              <a:t>or</a:t>
            </a:r>
            <a:r>
              <a:rPr lang="en-US" sz="2400" spc="-50" dirty="0">
                <a:solidFill>
                  <a:srgbClr val="FFFFFF"/>
                </a:solidFill>
                <a:latin typeface="Muli Light"/>
                <a:cs typeface="Serenity-Light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Muli Light"/>
                <a:cs typeface="Serenity-Light"/>
              </a:rPr>
              <a:t>video</a:t>
            </a:r>
            <a:r>
              <a:rPr lang="en-US" sz="2400" spc="-35" dirty="0">
                <a:solidFill>
                  <a:srgbClr val="FFFFFF"/>
                </a:solidFill>
                <a:latin typeface="Muli Light"/>
                <a:cs typeface="Serenity-Light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Muli Light"/>
                <a:cs typeface="Serenity-Light"/>
              </a:rPr>
              <a:t>showcasing</a:t>
            </a:r>
            <a:r>
              <a:rPr lang="en-US" sz="2400" spc="-40" dirty="0">
                <a:solidFill>
                  <a:srgbClr val="FFFFFF"/>
                </a:solidFill>
                <a:latin typeface="Muli Light"/>
                <a:cs typeface="Serenity-Light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Muli Light"/>
                <a:cs typeface="Serenity-Light"/>
              </a:rPr>
              <a:t>how</a:t>
            </a:r>
            <a:r>
              <a:rPr lang="en-US" sz="2400" spc="-35" dirty="0">
                <a:solidFill>
                  <a:srgbClr val="FFFFFF"/>
                </a:solidFill>
                <a:latin typeface="Muli Light"/>
                <a:cs typeface="Serenity-Light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Muli Light"/>
                <a:cs typeface="Serenity-Light"/>
              </a:rPr>
              <a:t>propane</a:t>
            </a:r>
            <a:r>
              <a:rPr lang="en-US" sz="2400" spc="-35" dirty="0">
                <a:solidFill>
                  <a:srgbClr val="FFFFFF"/>
                </a:solidFill>
                <a:latin typeface="Muli Light"/>
                <a:cs typeface="Serenity-Light"/>
              </a:rPr>
              <a:t> </a:t>
            </a:r>
            <a:r>
              <a:rPr lang="en-US" sz="2400" spc="-10" dirty="0">
                <a:solidFill>
                  <a:srgbClr val="FFFFFF"/>
                </a:solidFill>
                <a:latin typeface="Muli Light"/>
                <a:cs typeface="Serenity-Light"/>
              </a:rPr>
              <a:t>powers </a:t>
            </a:r>
            <a:r>
              <a:rPr lang="en-US" sz="2400" dirty="0">
                <a:solidFill>
                  <a:srgbClr val="FFFFFF"/>
                </a:solidFill>
                <a:latin typeface="Muli Light"/>
                <a:cs typeface="Serenity-Light"/>
              </a:rPr>
              <a:t>your</a:t>
            </a:r>
            <a:r>
              <a:rPr lang="en-US" sz="2400" spc="-25" dirty="0">
                <a:solidFill>
                  <a:srgbClr val="FFFFFF"/>
                </a:solidFill>
                <a:latin typeface="Muli Light"/>
                <a:cs typeface="Serenity-Light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Muli Light"/>
                <a:cs typeface="Serenity-Light"/>
              </a:rPr>
              <a:t>daily</a:t>
            </a:r>
            <a:r>
              <a:rPr lang="en-US" sz="2400" spc="-25" dirty="0">
                <a:solidFill>
                  <a:srgbClr val="FFFFFF"/>
                </a:solidFill>
                <a:latin typeface="Muli Light"/>
                <a:cs typeface="Serenity-Light"/>
              </a:rPr>
              <a:t> </a:t>
            </a:r>
            <a:r>
              <a:rPr lang="en-US" sz="2400" spc="-20" dirty="0">
                <a:solidFill>
                  <a:srgbClr val="FFFFFF"/>
                </a:solidFill>
                <a:latin typeface="Muli Light"/>
                <a:cs typeface="Serenity-Light"/>
              </a:rPr>
              <a:t>life! 🏡 🚗 </a:t>
            </a:r>
            <a:r>
              <a:rPr lang="en-US" sz="2400" spc="-10" dirty="0">
                <a:solidFill>
                  <a:srgbClr val="33B044"/>
                </a:solidFill>
                <a:latin typeface="Muli Light"/>
                <a:cs typeface="Serenity-Light"/>
              </a:rPr>
              <a:t>#PropaneDay #CleanEnergy</a:t>
            </a:r>
            <a:endParaRPr lang="en-US" sz="2400" dirty="0">
              <a:solidFill>
                <a:srgbClr val="33B044"/>
              </a:solidFill>
              <a:latin typeface="Muli Light"/>
              <a:cs typeface="Serenity-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311700" y="4553395"/>
            <a:ext cx="4988781" cy="36695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Message</a:t>
            </a:r>
            <a:r>
              <a:rPr sz="2800" b="1" spc="-120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 </a:t>
            </a:r>
            <a:r>
              <a:rPr sz="2800" b="1" spc="-25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3:</a:t>
            </a:r>
            <a:endParaRPr sz="2800" b="1" dirty="0">
              <a:solidFill>
                <a:srgbClr val="33B044"/>
              </a:solidFill>
              <a:latin typeface="Muli" pitchFamily="2" charset="77"/>
              <a:cs typeface="Serenity-Medium"/>
            </a:endParaRPr>
          </a:p>
          <a:p>
            <a:pPr marL="12700" marR="5080">
              <a:lnSpc>
                <a:spcPct val="101000"/>
              </a:lnSpc>
              <a:spcBef>
                <a:spcPts val="1975"/>
              </a:spcBef>
            </a:pP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Did</a:t>
            </a:r>
            <a:r>
              <a:rPr sz="2400" spc="-3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you</a:t>
            </a:r>
            <a:r>
              <a:rPr sz="2400" spc="-2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know</a:t>
            </a:r>
            <a:r>
              <a:rPr sz="2400" spc="-2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propane</a:t>
            </a:r>
            <a:r>
              <a:rPr sz="2400" spc="-2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is</a:t>
            </a:r>
            <a:r>
              <a:rPr sz="2400" spc="-2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the</a:t>
            </a:r>
            <a:r>
              <a:rPr sz="2400" spc="-2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missing</a:t>
            </a:r>
            <a:r>
              <a:rPr sz="2400" spc="-2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link</a:t>
            </a:r>
            <a:r>
              <a:rPr sz="2400" spc="-1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to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a</a:t>
            </a:r>
            <a:r>
              <a:rPr sz="2400" spc="-5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low-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carbon</a:t>
            </a:r>
            <a:r>
              <a:rPr sz="2400" spc="-5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future?</a:t>
            </a:r>
            <a:r>
              <a:rPr sz="2400" spc="-5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Let's</a:t>
            </a:r>
            <a:r>
              <a:rPr sz="2400" spc="-5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celebrate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National</a:t>
            </a:r>
            <a:r>
              <a:rPr sz="2400" spc="-3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Propane</a:t>
            </a:r>
            <a:r>
              <a:rPr sz="2400" spc="-3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Day</a:t>
            </a:r>
            <a:r>
              <a:rPr sz="2400" spc="-3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on</a:t>
            </a:r>
            <a:r>
              <a:rPr sz="2400" spc="-3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March</a:t>
            </a:r>
            <a:r>
              <a:rPr sz="2400" spc="-3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2</a:t>
            </a:r>
            <a:r>
              <a:rPr lang="en-CA"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0, 2024,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by</a:t>
            </a:r>
            <a:r>
              <a:rPr sz="2400" spc="-5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raising</a:t>
            </a:r>
            <a:r>
              <a:rPr sz="2400" spc="-5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awareness</a:t>
            </a:r>
            <a:r>
              <a:rPr sz="2400" spc="-5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about</a:t>
            </a:r>
            <a:r>
              <a:rPr sz="2400" spc="-5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its</a:t>
            </a:r>
            <a:r>
              <a:rPr sz="2400" spc="-5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benefits</a:t>
            </a:r>
            <a:r>
              <a:rPr sz="2400" spc="-5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and </a:t>
            </a:r>
            <a:r>
              <a:rPr sz="2400" spc="-2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sustainability.</a:t>
            </a:r>
            <a:r>
              <a:rPr sz="2400" spc="-2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Share</a:t>
            </a:r>
            <a:r>
              <a:rPr sz="2400" spc="-1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this</a:t>
            </a:r>
            <a:r>
              <a:rPr sz="2400" spc="-1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post</a:t>
            </a:r>
            <a:r>
              <a:rPr sz="2400" spc="-1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and</a:t>
            </a:r>
            <a:r>
              <a:rPr sz="2400" spc="-15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let's</a:t>
            </a:r>
            <a:r>
              <a:rPr lang="en-CA" sz="2400" spc="61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make</a:t>
            </a:r>
            <a:r>
              <a:rPr sz="2400" spc="-80" dirty="0">
                <a:solidFill>
                  <a:srgbClr val="FFFFFF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dirty="0">
                <a:solidFill>
                  <a:srgbClr val="33B044"/>
                </a:solidFill>
                <a:latin typeface="Muli Light" pitchFamily="2" charset="77"/>
                <a:cs typeface="Serenity-Light"/>
              </a:rPr>
              <a:t>#PropaneDay</a:t>
            </a:r>
            <a:r>
              <a:rPr sz="2400" spc="-70" dirty="0">
                <a:solidFill>
                  <a:srgbClr val="33B044"/>
                </a:solidFill>
                <a:latin typeface="Muli Light" pitchFamily="2" charset="77"/>
                <a:cs typeface="Serenity-Ligh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Muli Light" pitchFamily="2" charset="77"/>
              </a:rPr>
              <a:t>trend! </a:t>
            </a:r>
            <a:r>
              <a:rPr lang="fr-CA" sz="2400" spc="-10" dirty="0">
                <a:solidFill>
                  <a:srgbClr val="33B044"/>
                </a:solidFill>
                <a:latin typeface="Muli Light" pitchFamily="2" charset="77"/>
                <a:cs typeface="Serenity-Light"/>
              </a:rPr>
              <a:t>🌿💡</a:t>
            </a:r>
            <a:r>
              <a:rPr sz="2400" spc="-25" dirty="0">
                <a:solidFill>
                  <a:srgbClr val="33B044"/>
                </a:solidFill>
                <a:latin typeface="Muli Light" pitchFamily="2" charset="77"/>
                <a:cs typeface="Serenity-Light"/>
              </a:rPr>
              <a:t>#EnergyTransition</a:t>
            </a:r>
            <a:endParaRPr sz="2400" dirty="0">
              <a:solidFill>
                <a:srgbClr val="33B044"/>
              </a:solidFill>
              <a:latin typeface="Muli Light" pitchFamily="2" charset="77"/>
              <a:cs typeface="Serenity-Ligh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8197" y="2444951"/>
            <a:ext cx="18638520" cy="0"/>
          </a:xfrm>
          <a:custGeom>
            <a:avLst/>
            <a:gdLst/>
            <a:ahLst/>
            <a:cxnLst/>
            <a:rect l="l" t="t" r="r" b="b"/>
            <a:pathLst>
              <a:path w="18638520">
                <a:moveTo>
                  <a:pt x="0" y="0"/>
                </a:moveTo>
                <a:lnTo>
                  <a:pt x="18638175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DA5D8C-7DBA-AB47-F5FA-4E8456C7D2D1}"/>
              </a:ext>
            </a:extLst>
          </p:cNvPr>
          <p:cNvSpPr txBox="1"/>
          <p:nvPr/>
        </p:nvSpPr>
        <p:spPr>
          <a:xfrm>
            <a:off x="17443450" y="10338385"/>
            <a:ext cx="1940781" cy="41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r">
              <a:lnSpc>
                <a:spcPts val="2650"/>
              </a:lnSpc>
            </a:pPr>
            <a:r>
              <a:rPr lang="en-GB" u="sng" spc="-10" err="1">
                <a:solidFill>
                  <a:schemeClr val="bg1"/>
                </a:solidFill>
                <a:latin typeface="Muli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propane.ca</a:t>
            </a:r>
            <a:endParaRPr lang="en-GB" u="sng" spc="-10">
              <a:solidFill>
                <a:schemeClr val="bg1"/>
              </a:solidFill>
              <a:latin typeface="Muli" pitchFamily="2" charset="77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013D789B-FE30-DE21-DFC5-14151A46E23B}"/>
              </a:ext>
            </a:extLst>
          </p:cNvPr>
          <p:cNvSpPr txBox="1"/>
          <p:nvPr/>
        </p:nvSpPr>
        <p:spPr>
          <a:xfrm>
            <a:off x="9292609" y="1552403"/>
            <a:ext cx="10086631" cy="44563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14"/>
              </a:spcBef>
            </a:pP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Connect,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engage,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and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celebrate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with</a:t>
            </a:r>
            <a:r>
              <a:rPr sz="2800" i="1" spc="-25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us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on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March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2</a:t>
            </a:r>
            <a:r>
              <a:rPr lang="fr-CA"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0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,</a:t>
            </a:r>
            <a:r>
              <a:rPr sz="2800" i="1" spc="-25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 spc="-2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202</a:t>
            </a:r>
            <a:r>
              <a:rPr lang="fr-CA" sz="2800" i="1" spc="-2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4</a:t>
            </a:r>
            <a:r>
              <a:rPr sz="2800" i="1" spc="-2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!</a:t>
            </a:r>
            <a:endParaRPr sz="2800">
              <a:latin typeface="Muli" pitchFamily="2" charset="77"/>
              <a:cs typeface="Serenity-MediumItal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961" y="743432"/>
            <a:ext cx="4677134" cy="138215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20261" y="3013385"/>
            <a:ext cx="15732589" cy="96308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GB" b="1" i="0" dirty="0">
                <a:effectLst/>
                <a:latin typeface="Muli" pitchFamily="2" charset="77"/>
              </a:rPr>
              <a:t>Customizable Graphics</a:t>
            </a:r>
            <a:endParaRPr lang="en-GB" spc="-25" dirty="0">
              <a:latin typeface="Muli" pitchFamily="2" charset="77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732961" y="3946995"/>
            <a:ext cx="18514695" cy="5640647"/>
          </a:xfrm>
          <a:prstGeom prst="rect">
            <a:avLst/>
          </a:prstGeom>
        </p:spPr>
        <p:txBody>
          <a:bodyPr vert="horz" wrap="square" lIns="0" tIns="221615" rIns="0" bIns="0" rtlCol="0">
            <a:spAutoFit/>
          </a:bodyPr>
          <a:lstStyle/>
          <a:p>
            <a:r>
              <a:rPr lang="en-GB" sz="2800" b="1" dirty="0">
                <a:solidFill>
                  <a:srgbClr val="33B044"/>
                </a:solidFill>
                <a:effectLst/>
                <a:latin typeface="Muli" pitchFamily="2" charset="77"/>
              </a:rPr>
              <a:t>Text Modification:</a:t>
            </a:r>
            <a:endParaRPr lang="en-GB" sz="2800" dirty="0">
              <a:solidFill>
                <a:srgbClr val="33B044"/>
              </a:solidFill>
              <a:effectLst/>
              <a:latin typeface="Muli" pitchFamily="2" charset="77"/>
            </a:endParaRPr>
          </a:p>
          <a:p>
            <a:r>
              <a:rPr lang="en-GB" sz="2800" dirty="0">
                <a:effectLst/>
                <a:latin typeface="Muli" pitchFamily="2" charset="77"/>
              </a:rPr>
              <a:t>Create a personalized message by modifying the text on slides 9 and 10.</a:t>
            </a:r>
          </a:p>
          <a:p>
            <a:r>
              <a:rPr lang="en-GB" sz="2800" dirty="0">
                <a:effectLst/>
                <a:latin typeface="Muli" pitchFamily="2" charset="77"/>
              </a:rPr>
              <a:t>Adjust the wording to align with your organization's voice and style.</a:t>
            </a:r>
          </a:p>
          <a:p>
            <a:endParaRPr lang="en-GB" sz="2800" dirty="0">
              <a:effectLst/>
              <a:latin typeface="Muli" pitchFamily="2" charset="77"/>
            </a:endParaRPr>
          </a:p>
          <a:p>
            <a:r>
              <a:rPr lang="en-GB" sz="2800" b="1" dirty="0">
                <a:solidFill>
                  <a:srgbClr val="33B044"/>
                </a:solidFill>
                <a:effectLst/>
                <a:latin typeface="Muli" pitchFamily="2" charset="77"/>
              </a:rPr>
              <a:t>Image Replacement:</a:t>
            </a:r>
            <a:endParaRPr lang="en-GB" sz="2800" dirty="0">
              <a:solidFill>
                <a:srgbClr val="33B044"/>
              </a:solidFill>
              <a:effectLst/>
              <a:latin typeface="Muli" pitchFamily="2" charset="77"/>
            </a:endParaRPr>
          </a:p>
          <a:p>
            <a:r>
              <a:rPr lang="en-GB" sz="2800" dirty="0">
                <a:effectLst/>
                <a:latin typeface="Muli" pitchFamily="2" charset="77"/>
              </a:rPr>
              <a:t>Click left to replace the image with one that resonates with your National Propane Day celebration.</a:t>
            </a:r>
          </a:p>
          <a:p>
            <a:r>
              <a:rPr lang="en-GB" sz="2800" dirty="0">
                <a:effectLst/>
                <a:latin typeface="Muli" pitchFamily="2" charset="77"/>
              </a:rPr>
              <a:t>Register it as a JPEG or PNG for a visually appealing and unique touch. </a:t>
            </a:r>
          </a:p>
          <a:p>
            <a:endParaRPr lang="en-GB" sz="2800" dirty="0">
              <a:effectLst/>
              <a:latin typeface="Muli" pitchFamily="2" charset="77"/>
            </a:endParaRPr>
          </a:p>
          <a:p>
            <a:r>
              <a:rPr lang="en-GB" sz="2800" b="1" dirty="0">
                <a:solidFill>
                  <a:srgbClr val="33B044"/>
                </a:solidFill>
                <a:effectLst/>
                <a:latin typeface="Muli" pitchFamily="2" charset="77"/>
              </a:rPr>
              <a:t>Download Your Template:</a:t>
            </a:r>
            <a:endParaRPr lang="en-GB" sz="2800" dirty="0">
              <a:solidFill>
                <a:srgbClr val="33B044"/>
              </a:solidFill>
              <a:effectLst/>
              <a:latin typeface="Muli" pitchFamily="2" charset="77"/>
            </a:endParaRPr>
          </a:p>
          <a:p>
            <a:r>
              <a:rPr lang="en-GB" sz="2800" dirty="0">
                <a:effectLst/>
                <a:latin typeface="Muli" pitchFamily="2" charset="77"/>
              </a:rPr>
              <a:t>Save your customized template by selecting "save as" &gt; file format (JPEG or PNG) &gt; 'save' &gt; click 'just this one.'</a:t>
            </a:r>
          </a:p>
          <a:p>
            <a:br>
              <a:rPr lang="en-GB" sz="2800" dirty="0">
                <a:latin typeface="Muli" pitchFamily="2" charset="77"/>
              </a:rPr>
            </a:br>
            <a:endParaRPr sz="4400" dirty="0">
              <a:latin typeface="Muli" pitchFamily="2" charset="77"/>
              <a:cs typeface="Serenity-Ligh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38197" y="2444951"/>
            <a:ext cx="18638520" cy="0"/>
          </a:xfrm>
          <a:custGeom>
            <a:avLst/>
            <a:gdLst/>
            <a:ahLst/>
            <a:cxnLst/>
            <a:rect l="l" t="t" r="r" b="b"/>
            <a:pathLst>
              <a:path w="18638520">
                <a:moveTo>
                  <a:pt x="0" y="0"/>
                </a:moveTo>
                <a:lnTo>
                  <a:pt x="18638175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643820-3430-3E9C-EFE4-7A734175115F}"/>
              </a:ext>
            </a:extLst>
          </p:cNvPr>
          <p:cNvSpPr txBox="1"/>
          <p:nvPr/>
        </p:nvSpPr>
        <p:spPr>
          <a:xfrm>
            <a:off x="17443450" y="10338385"/>
            <a:ext cx="1940781" cy="41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r">
              <a:lnSpc>
                <a:spcPts val="2650"/>
              </a:lnSpc>
            </a:pPr>
            <a:r>
              <a:rPr lang="en-GB" u="sng" spc="-10" err="1">
                <a:solidFill>
                  <a:schemeClr val="bg1"/>
                </a:solidFill>
                <a:latin typeface="Muli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propane.ca</a:t>
            </a:r>
            <a:endParaRPr lang="en-GB" u="sng" spc="-10">
              <a:solidFill>
                <a:schemeClr val="bg1"/>
              </a:solidFill>
              <a:latin typeface="Muli" pitchFamily="2" charset="77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D403CE2F-905B-8E0D-4446-6597CAB3AA9A}"/>
              </a:ext>
            </a:extLst>
          </p:cNvPr>
          <p:cNvSpPr txBox="1"/>
          <p:nvPr/>
        </p:nvSpPr>
        <p:spPr>
          <a:xfrm>
            <a:off x="9292609" y="1552403"/>
            <a:ext cx="10086631" cy="44563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14"/>
              </a:spcBef>
            </a:pP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Connect,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engage,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and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celebrate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with</a:t>
            </a:r>
            <a:r>
              <a:rPr sz="2800" i="1" spc="-25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us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on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March</a:t>
            </a:r>
            <a:r>
              <a:rPr sz="2800" i="1" spc="-3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2</a:t>
            </a:r>
            <a:r>
              <a:rPr lang="fr-CA"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0</a:t>
            </a:r>
            <a:r>
              <a:rPr sz="2800" i="1">
                <a:solidFill>
                  <a:srgbClr val="FFFFFF"/>
                </a:solidFill>
                <a:latin typeface="Muli" pitchFamily="2" charset="77"/>
                <a:cs typeface="Serenity-MediumItalic"/>
              </a:rPr>
              <a:t>,</a:t>
            </a:r>
            <a:r>
              <a:rPr sz="2800" i="1" spc="-25">
                <a:solidFill>
                  <a:srgbClr val="FFFFFF"/>
                </a:solidFill>
                <a:latin typeface="Muli" pitchFamily="2" charset="77"/>
                <a:cs typeface="Serenity-MediumItalic"/>
              </a:rPr>
              <a:t> </a:t>
            </a:r>
            <a:r>
              <a:rPr sz="2800" i="1" spc="-2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202</a:t>
            </a:r>
            <a:r>
              <a:rPr lang="fr-CA" sz="2800" i="1" spc="-2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4</a:t>
            </a:r>
            <a:r>
              <a:rPr sz="2800" i="1" spc="-20">
                <a:solidFill>
                  <a:srgbClr val="FFFFFF"/>
                </a:solidFill>
                <a:latin typeface="Muli" pitchFamily="2" charset="77"/>
                <a:cs typeface="Serenity-MediumItalic"/>
              </a:rPr>
              <a:t>!</a:t>
            </a:r>
            <a:endParaRPr sz="2800">
              <a:latin typeface="Muli" pitchFamily="2" charset="77"/>
              <a:cs typeface="Serenity-MediumItalic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E85607-95E7-D6FE-A9FE-B353489F9FDB}"/>
              </a:ext>
            </a:extLst>
          </p:cNvPr>
          <p:cNvSpPr txBox="1"/>
          <p:nvPr/>
        </p:nvSpPr>
        <p:spPr>
          <a:xfrm>
            <a:off x="8325298" y="9064449"/>
            <a:ext cx="98320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lang="en-US" sz="2800" b="1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NOTE:</a:t>
            </a:r>
            <a:r>
              <a:rPr lang="en-US" sz="2800" b="1" spc="-30" dirty="0">
                <a:solidFill>
                  <a:srgbClr val="33B044"/>
                </a:solidFill>
                <a:latin typeface="Muli" pitchFamily="2" charset="77"/>
                <a:cs typeface="Serenity-Medium"/>
              </a:rPr>
              <a:t> </a:t>
            </a:r>
            <a:r>
              <a:rPr lang="en-US" sz="2800" b="1" spc="-30" dirty="0">
                <a:solidFill>
                  <a:srgbClr val="FFFFFF"/>
                </a:solidFill>
                <a:latin typeface="Muli" pitchFamily="2" charset="77"/>
                <a:cs typeface="Serenity-Medium"/>
              </a:rPr>
              <a:t>After modifying a post, ‘regroup’ items on the slide by holding down the shift button and selecting all the items then right-click to select ‘Group’</a:t>
            </a:r>
            <a:r>
              <a:rPr lang="en-US" sz="2800" spc="-10" dirty="0">
                <a:solidFill>
                  <a:srgbClr val="FFFFFF"/>
                </a:solidFill>
                <a:latin typeface="Muli" pitchFamily="2" charset="77"/>
                <a:cs typeface="Serenity-Light"/>
              </a:rPr>
              <a:t>.</a:t>
            </a:r>
            <a:endParaRPr lang="en-US" sz="2800" dirty="0">
              <a:latin typeface="Muli" pitchFamily="2" charset="77"/>
              <a:cs typeface="Serenity-Light"/>
            </a:endParaRPr>
          </a:p>
        </p:txBody>
      </p:sp>
    </p:spTree>
    <p:extLst>
      <p:ext uri="{BB962C8B-B14F-4D97-AF65-F5344CB8AC3E}">
        <p14:creationId xmlns:p14="http://schemas.microsoft.com/office/powerpoint/2010/main" val="3759290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435EBEF-89A4-E526-4F5B-B9F5755F29E6}"/>
              </a:ext>
            </a:extLst>
          </p:cNvPr>
          <p:cNvGrpSpPr/>
          <p:nvPr/>
        </p:nvGrpSpPr>
        <p:grpSpPr>
          <a:xfrm>
            <a:off x="-1" y="-1"/>
            <a:ext cx="20105511" cy="11309351"/>
            <a:chOff x="-1" y="-1"/>
            <a:chExt cx="20105511" cy="1130935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7267271-5FF5-2399-491C-24574131E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65" b="7865"/>
            <a:stretch/>
          </p:blipFill>
          <p:spPr>
            <a:xfrm flipH="1">
              <a:off x="-1" y="0"/>
              <a:ext cx="20105511" cy="11309350"/>
            </a:xfrm>
            <a:prstGeom prst="rect">
              <a:avLst/>
            </a:prstGeom>
          </p:spPr>
        </p:pic>
        <p:sp>
          <p:nvSpPr>
            <p:cNvPr id="4" name="Round Single Corner of Rectangle 3">
              <a:extLst>
                <a:ext uri="{FF2B5EF4-FFF2-40B4-BE49-F238E27FC236}">
                  <a16:creationId xmlns:a16="http://schemas.microsoft.com/office/drawing/2014/main" id="{525C2F85-C9D4-3CBB-71FD-70F037AA1531}"/>
                </a:ext>
              </a:extLst>
            </p:cNvPr>
            <p:cNvSpPr/>
            <p:nvPr/>
          </p:nvSpPr>
          <p:spPr>
            <a:xfrm flipV="1">
              <a:off x="0" y="-1"/>
              <a:ext cx="9899650" cy="5807076"/>
            </a:xfrm>
            <a:prstGeom prst="round1Rect">
              <a:avLst/>
            </a:prstGeom>
            <a:solidFill>
              <a:srgbClr val="E7F4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/>
                <a:t>l</a:t>
              </a:r>
            </a:p>
          </p:txBody>
        </p:sp>
        <p:pic>
          <p:nvPicPr>
            <p:cNvPr id="6" name="Picture 5" descr="A black background with blue text&#10;&#10;Description automatically generated">
              <a:extLst>
                <a:ext uri="{FF2B5EF4-FFF2-40B4-BE49-F238E27FC236}">
                  <a16:creationId xmlns:a16="http://schemas.microsoft.com/office/drawing/2014/main" id="{505B7C4C-F6B1-F62F-3BC0-2BF36E9B1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50" y="930274"/>
              <a:ext cx="8305800" cy="2455627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7D53F17-EE19-3D4D-486D-88017B3A4DB3}"/>
                </a:ext>
              </a:extLst>
            </p:cNvPr>
            <p:cNvCxnSpPr>
              <a:cxnSpLocks/>
            </p:cNvCxnSpPr>
            <p:nvPr/>
          </p:nvCxnSpPr>
          <p:spPr>
            <a:xfrm>
              <a:off x="527050" y="3902075"/>
              <a:ext cx="8686800" cy="0"/>
            </a:xfrm>
            <a:prstGeom prst="line">
              <a:avLst/>
            </a:prstGeom>
            <a:ln w="19050">
              <a:solidFill>
                <a:srgbClr val="33B0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C5960D20-86B4-1B85-98B6-72E802177D54}"/>
                </a:ext>
              </a:extLst>
            </p:cNvPr>
            <p:cNvSpPr txBox="1">
              <a:spLocks/>
            </p:cNvSpPr>
            <p:nvPr/>
          </p:nvSpPr>
          <p:spPr>
            <a:xfrm>
              <a:off x="527050" y="4192982"/>
              <a:ext cx="8839200" cy="755335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</a:lstStyle>
            <a:p>
              <a:pPr marL="12700">
                <a:spcBef>
                  <a:spcPts val="130"/>
                </a:spcBef>
              </a:pPr>
              <a:r>
                <a:rPr lang="en-GB" sz="4800" b="1" dirty="0">
                  <a:solidFill>
                    <a:srgbClr val="33B044"/>
                  </a:solidFill>
                  <a:latin typeface="Muli" pitchFamily="2" charset="77"/>
                </a:rPr>
                <a:t>Happy National Propane Day!</a:t>
              </a:r>
              <a:endParaRPr lang="en-GB" sz="4800" b="1" spc="-10" dirty="0">
                <a:solidFill>
                  <a:srgbClr val="33B044"/>
                </a:solidFill>
                <a:latin typeface="Muli" pitchFamily="2" charset="77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BD278CE-6468-C8F5-F315-44387C2B2BA6}"/>
                </a:ext>
              </a:extLst>
            </p:cNvPr>
            <p:cNvSpPr/>
            <p:nvPr/>
          </p:nvSpPr>
          <p:spPr>
            <a:xfrm>
              <a:off x="1670050" y="5277008"/>
              <a:ext cx="5791200" cy="1063467"/>
            </a:xfrm>
            <a:prstGeom prst="roundRect">
              <a:avLst/>
            </a:prstGeom>
            <a:solidFill>
              <a:srgbClr val="33B0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sp>
        <p:nvSpPr>
          <p:cNvPr id="11" name="object 4">
            <a:extLst>
              <a:ext uri="{FF2B5EF4-FFF2-40B4-BE49-F238E27FC236}">
                <a16:creationId xmlns:a16="http://schemas.microsoft.com/office/drawing/2014/main" id="{607A8B4F-83DB-F84E-3501-2A2063DAA590}"/>
              </a:ext>
            </a:extLst>
          </p:cNvPr>
          <p:cNvSpPr txBox="1">
            <a:spLocks/>
          </p:cNvSpPr>
          <p:nvPr/>
        </p:nvSpPr>
        <p:spPr>
          <a:xfrm>
            <a:off x="2413000" y="5429407"/>
            <a:ext cx="4305300" cy="755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30"/>
              </a:spcBef>
            </a:pPr>
            <a:r>
              <a:rPr lang="en-GB" sz="4800" b="1" spc="-20" dirty="0">
                <a:solidFill>
                  <a:schemeClr val="bg1"/>
                </a:solidFill>
                <a:latin typeface="Muli" pitchFamily="2" charset="77"/>
                <a:cs typeface="Serenity-Light"/>
              </a:rPr>
              <a:t>#EnergyForAll</a:t>
            </a:r>
            <a:endParaRPr lang="en-GB" sz="4800" b="1" spc="-10" dirty="0">
              <a:solidFill>
                <a:schemeClr val="bg1"/>
              </a:solidFill>
              <a:latin typeface="Muli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57662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76DF6537ED3B4FB11359796E9917B5" ma:contentTypeVersion="14" ma:contentTypeDescription="Create a new document." ma:contentTypeScope="" ma:versionID="c7f532b37b15e5051d865140acac30a2">
  <xsd:schema xmlns:xsd="http://www.w3.org/2001/XMLSchema" xmlns:xs="http://www.w3.org/2001/XMLSchema" xmlns:p="http://schemas.microsoft.com/office/2006/metadata/properties" xmlns:ns2="bfdbead2-552e-4e3e-ac3c-3c5a1aa49369" xmlns:ns3="bd218a81-43a4-4cc4-86d7-7513f8bd905e" targetNamespace="http://schemas.microsoft.com/office/2006/metadata/properties" ma:root="true" ma:fieldsID="ef9f98ddc5f4050406124d0207e27d79" ns2:_="" ns3:_="">
    <xsd:import namespace="bfdbead2-552e-4e3e-ac3c-3c5a1aa49369"/>
    <xsd:import namespace="bd218a81-43a4-4cc4-86d7-7513f8bd905e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dbead2-552e-4e3e-ac3c-3c5a1aa49369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79edd2c8-c6ca-4a82-8fd8-8a60bffacb3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218a81-43a4-4cc4-86d7-7513f8bd905e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4f5370ee-21d0-4b30-8368-e89bcc3e7e10}" ma:internalName="TaxCatchAll" ma:showField="CatchAllData" ma:web="bd218a81-43a4-4cc4-86d7-7513f8bd90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d218a81-43a4-4cc4-86d7-7513f8bd905e">
      <UserInfo>
        <DisplayName>Imen Trad</DisplayName>
        <AccountId>40</AccountId>
        <AccountType/>
      </UserInfo>
    </SharedWithUsers>
    <lcf76f155ced4ddcb4097134ff3c332f xmlns="bfdbead2-552e-4e3e-ac3c-3c5a1aa49369">
      <Terms xmlns="http://schemas.microsoft.com/office/infopath/2007/PartnerControls"/>
    </lcf76f155ced4ddcb4097134ff3c332f>
    <TaxCatchAll xmlns="bd218a81-43a4-4cc4-86d7-7513f8bd905e" xsi:nil="true"/>
  </documentManagement>
</p:properties>
</file>

<file path=customXml/itemProps1.xml><?xml version="1.0" encoding="utf-8"?>
<ds:datastoreItem xmlns:ds="http://schemas.openxmlformats.org/officeDocument/2006/customXml" ds:itemID="{D76D8F86-643A-47F1-B200-A092487345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6EF2AB-A95D-430F-A6F1-E30160D76CD5}">
  <ds:schemaRefs>
    <ds:schemaRef ds:uri="bd218a81-43a4-4cc4-86d7-7513f8bd905e"/>
    <ds:schemaRef ds:uri="bfdbead2-552e-4e3e-ac3c-3c5a1aa4936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6FB3009-D99B-4D37-AC3A-F7A14A1A78BE}">
  <ds:schemaRefs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bd218a81-43a4-4cc4-86d7-7513f8bd905e"/>
    <ds:schemaRef ds:uri="bfdbead2-552e-4e3e-ac3c-3c5a1aa4936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2917</TotalTime>
  <Words>1092</Words>
  <Application>Microsoft Office PowerPoint</Application>
  <PresentationFormat>Custom</PresentationFormat>
  <Paragraphs>105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Muli</vt:lpstr>
      <vt:lpstr>Serenity-Light</vt:lpstr>
      <vt:lpstr>Arial</vt:lpstr>
      <vt:lpstr>Muli Light</vt:lpstr>
      <vt:lpstr>Serenity-Medium</vt:lpstr>
      <vt:lpstr>Muli SemiBold</vt:lpstr>
      <vt:lpstr>Wingdings</vt:lpstr>
      <vt:lpstr>Serenity Demi</vt:lpstr>
      <vt:lpstr>Calibri</vt:lpstr>
      <vt:lpstr>Office Theme</vt:lpstr>
      <vt:lpstr>PowerPoint Presentation</vt:lpstr>
      <vt:lpstr>"Propane is the missing link between the realities of energy today and the hope for the energy of tomorrow." Shannon Watt, CPA President and CEO</vt:lpstr>
      <vt:lpstr>PowerPoint Presentation</vt:lpstr>
      <vt:lpstr>PowerPoint Presentation</vt:lpstr>
      <vt:lpstr>Save the Date March 20, 2024</vt:lpstr>
      <vt:lpstr>Official Hashtags and Social Media Platforms</vt:lpstr>
      <vt:lpstr>Suggested Messages</vt:lpstr>
      <vt:lpstr>Customizable Graphics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Logos</vt:lpstr>
      <vt:lpstr>Logos/Ad</vt:lpstr>
      <vt:lpstr>PowerPoint Presentation</vt:lpstr>
      <vt:lpstr>PowerPoint Presentation</vt:lpstr>
      <vt:lpstr>Learn More About National Propane Day</vt:lpstr>
      <vt:lpstr>Thank You for Celebrating National Propane Day with 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tammyhirsch</dc:creator>
  <cp:lastModifiedBy>Tammy Hirsch</cp:lastModifiedBy>
  <cp:revision>9</cp:revision>
  <dcterms:created xsi:type="dcterms:W3CDTF">2023-12-20T15:58:23Z</dcterms:created>
  <dcterms:modified xsi:type="dcterms:W3CDTF">2024-01-24T19:35:39Z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2023-12-20T00:00:00Z</vt:filetime>
  </property>
  <property fmtid="{D5CDD505-2E9C-101B-9397-08002B2CF9AE}" pid="3" name="LastSaved">
    <vt:filetime>2023-12-20T00:00:00Z</vt:filetime>
  </property>
  <property fmtid="{D5CDD505-2E9C-101B-9397-08002B2CF9AE}" pid="4" name="Producer">
    <vt:lpwstr>macOS Version 14.1.1 (Build 23B81) Quartz PDFContext</vt:lpwstr>
  </property>
  <property fmtid="{D5CDD505-2E9C-101B-9397-08002B2CF9AE}" pid="5" name="ContentTypeId">
    <vt:lpwstr>0x010100F676DF6537ED3B4FB11359796E9917B5</vt:lpwstr>
  </property>
  <property fmtid="{D5CDD505-2E9C-101B-9397-08002B2CF9AE}" pid="6" name="MediaServiceImageTags">
    <vt:lpwstr/>
  </property>
</Properties>
</file>