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3"/>
  </p:notesMasterIdLst>
  <p:sldIdLst>
    <p:sldId id="268" r:id="rId5"/>
    <p:sldId id="274" r:id="rId6"/>
    <p:sldId id="275" r:id="rId7"/>
    <p:sldId id="273" r:id="rId8"/>
    <p:sldId id="258" r:id="rId9"/>
    <p:sldId id="263" r:id="rId10"/>
    <p:sldId id="260" r:id="rId11"/>
    <p:sldId id="264" r:id="rId12"/>
    <p:sldId id="266" r:id="rId13"/>
    <p:sldId id="267" r:id="rId14"/>
    <p:sldId id="279" r:id="rId15"/>
    <p:sldId id="269" r:id="rId16"/>
    <p:sldId id="276" r:id="rId17"/>
    <p:sldId id="278" r:id="rId18"/>
    <p:sldId id="270" r:id="rId19"/>
    <p:sldId id="271" r:id="rId20"/>
    <p:sldId id="261" r:id="rId21"/>
    <p:sldId id="280" r:id="rId22"/>
  </p:sldIdLst>
  <p:sldSz cx="20104100" cy="11309350"/>
  <p:notesSz cx="20104100" cy="11309350"/>
  <p:embeddedFontLst>
    <p:embeddedFont>
      <p:font typeface="Serenity-Light" panose="00000400000000000000" pitchFamily="50" charset="0"/>
      <p:regular r:id="rId24"/>
    </p:embeddedFont>
    <p:embeddedFont>
      <p:font typeface="Serenity-Medium" panose="00000600000000000000" pitchFamily="50" charset="0"/>
      <p:regular r:id="rId25"/>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F4E6"/>
    <a:srgbClr val="E76D52"/>
    <a:srgbClr val="33B0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906" y="78"/>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0C6907E6-1927-4E4E-8BD4-4C812172883B}" type="datetimeFigureOut">
              <a:rPr lang="en-FR" smtClean="0"/>
              <a:t>01/25/2024</a:t>
            </a:fld>
            <a:endParaRPr lang="en-FR"/>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60CC03A3-6E9F-904E-A56A-A84E0FAAA284}" type="slidenum">
              <a:rPr lang="en-FR" smtClean="0"/>
              <a:t>‹#›</a:t>
            </a:fld>
            <a:endParaRPr lang="en-FR"/>
          </a:p>
        </p:txBody>
      </p:sp>
    </p:spTree>
    <p:extLst>
      <p:ext uri="{BB962C8B-B14F-4D97-AF65-F5344CB8AC3E}">
        <p14:creationId xmlns:p14="http://schemas.microsoft.com/office/powerpoint/2010/main" val="1351014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a:p>
        </p:txBody>
      </p:sp>
      <p:sp>
        <p:nvSpPr>
          <p:cNvPr id="4" name="Slide Number Placeholder 3"/>
          <p:cNvSpPr>
            <a:spLocks noGrp="1"/>
          </p:cNvSpPr>
          <p:nvPr>
            <p:ph type="sldNum" sz="quarter" idx="5"/>
          </p:nvPr>
        </p:nvSpPr>
        <p:spPr/>
        <p:txBody>
          <a:bodyPr/>
          <a:lstStyle/>
          <a:p>
            <a:fld id="{60CC03A3-6E9F-904E-A56A-A84E0FAAA284}" type="slidenum">
              <a:rPr lang="en-FR" smtClean="0"/>
              <a:t>1</a:t>
            </a:fld>
            <a:endParaRPr lang="en-FR"/>
          </a:p>
        </p:txBody>
      </p:sp>
    </p:spTree>
    <p:extLst>
      <p:ext uri="{BB962C8B-B14F-4D97-AF65-F5344CB8AC3E}">
        <p14:creationId xmlns:p14="http://schemas.microsoft.com/office/powerpoint/2010/main" val="3914041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a:p>
        </p:txBody>
      </p:sp>
      <p:sp>
        <p:nvSpPr>
          <p:cNvPr id="4" name="Slide Number Placeholder 3"/>
          <p:cNvSpPr>
            <a:spLocks noGrp="1"/>
          </p:cNvSpPr>
          <p:nvPr>
            <p:ph type="sldNum" sz="quarter" idx="5"/>
          </p:nvPr>
        </p:nvSpPr>
        <p:spPr/>
        <p:txBody>
          <a:bodyPr/>
          <a:lstStyle/>
          <a:p>
            <a:fld id="{60CC03A3-6E9F-904E-A56A-A84E0FAAA284}" type="slidenum">
              <a:rPr lang="en-FR" smtClean="0"/>
              <a:t>6</a:t>
            </a:fld>
            <a:endParaRPr lang="en-FR"/>
          </a:p>
        </p:txBody>
      </p:sp>
    </p:spTree>
    <p:extLst>
      <p:ext uri="{BB962C8B-B14F-4D97-AF65-F5344CB8AC3E}">
        <p14:creationId xmlns:p14="http://schemas.microsoft.com/office/powerpoint/2010/main" val="172565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a:p>
        </p:txBody>
      </p:sp>
      <p:sp>
        <p:nvSpPr>
          <p:cNvPr id="4" name="Slide Number Placeholder 3"/>
          <p:cNvSpPr>
            <a:spLocks noGrp="1"/>
          </p:cNvSpPr>
          <p:nvPr>
            <p:ph type="sldNum" sz="quarter" idx="5"/>
          </p:nvPr>
        </p:nvSpPr>
        <p:spPr/>
        <p:txBody>
          <a:bodyPr/>
          <a:lstStyle/>
          <a:p>
            <a:fld id="{60CC03A3-6E9F-904E-A56A-A84E0FAAA284}" type="slidenum">
              <a:rPr lang="en-FR" smtClean="0"/>
              <a:t>11</a:t>
            </a:fld>
            <a:endParaRPr lang="en-FR"/>
          </a:p>
        </p:txBody>
      </p:sp>
    </p:spTree>
    <p:extLst>
      <p:ext uri="{BB962C8B-B14F-4D97-AF65-F5344CB8AC3E}">
        <p14:creationId xmlns:p14="http://schemas.microsoft.com/office/powerpoint/2010/main" val="1065266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a:p>
        </p:txBody>
      </p:sp>
      <p:sp>
        <p:nvSpPr>
          <p:cNvPr id="4" name="Slide Number Placeholder 3"/>
          <p:cNvSpPr>
            <a:spLocks noGrp="1"/>
          </p:cNvSpPr>
          <p:nvPr>
            <p:ph type="sldNum" sz="quarter" idx="5"/>
          </p:nvPr>
        </p:nvSpPr>
        <p:spPr/>
        <p:txBody>
          <a:bodyPr/>
          <a:lstStyle/>
          <a:p>
            <a:fld id="{60CC03A3-6E9F-904E-A56A-A84E0FAAA284}" type="slidenum">
              <a:rPr lang="en-FR" smtClean="0"/>
              <a:t>12</a:t>
            </a:fld>
            <a:endParaRPr lang="en-FR"/>
          </a:p>
        </p:txBody>
      </p:sp>
    </p:spTree>
    <p:extLst>
      <p:ext uri="{BB962C8B-B14F-4D97-AF65-F5344CB8AC3E}">
        <p14:creationId xmlns:p14="http://schemas.microsoft.com/office/powerpoint/2010/main" val="1231036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a:p>
        </p:txBody>
      </p:sp>
      <p:sp>
        <p:nvSpPr>
          <p:cNvPr id="4" name="Slide Number Placeholder 3"/>
          <p:cNvSpPr>
            <a:spLocks noGrp="1"/>
          </p:cNvSpPr>
          <p:nvPr>
            <p:ph type="sldNum" sz="quarter" idx="5"/>
          </p:nvPr>
        </p:nvSpPr>
        <p:spPr/>
        <p:txBody>
          <a:bodyPr/>
          <a:lstStyle/>
          <a:p>
            <a:fld id="{60CC03A3-6E9F-904E-A56A-A84E0FAAA284}" type="slidenum">
              <a:rPr lang="en-FR" smtClean="0"/>
              <a:t>18</a:t>
            </a:fld>
            <a:endParaRPr lang="en-FR"/>
          </a:p>
        </p:txBody>
      </p:sp>
    </p:spTree>
    <p:extLst>
      <p:ext uri="{BB962C8B-B14F-4D97-AF65-F5344CB8AC3E}">
        <p14:creationId xmlns:p14="http://schemas.microsoft.com/office/powerpoint/2010/main" val="3278199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6150" b="1" i="0">
                <a:solidFill>
                  <a:schemeClr val="bg1"/>
                </a:solidFill>
                <a:latin typeface="Serenity Demi"/>
                <a:cs typeface="Serenity Demi"/>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3300" b="0" i="0">
                <a:solidFill>
                  <a:schemeClr val="bg1"/>
                </a:solidFill>
                <a:latin typeface="Serenity-Medium"/>
                <a:cs typeface="Serenity-Medium"/>
              </a:defRPr>
            </a:lvl1pPr>
          </a:lstStyle>
          <a:p>
            <a:endParaRPr/>
          </a:p>
        </p:txBody>
      </p:sp>
      <p:sp>
        <p:nvSpPr>
          <p:cNvPr id="4" name="Holder 4"/>
          <p:cNvSpPr>
            <a:spLocks noGrp="1"/>
          </p:cNvSpPr>
          <p:nvPr>
            <p:ph type="ftr" sz="quarter" idx="5"/>
          </p:nvPr>
        </p:nvSpPr>
        <p:spPr/>
        <p:txBody>
          <a:bodyPr lIns="0" tIns="0" rIns="0" bIns="0"/>
          <a:lstStyle>
            <a:lvl1pPr>
              <a:defRPr sz="2450" b="0" i="0">
                <a:solidFill>
                  <a:schemeClr val="bg1"/>
                </a:solidFill>
                <a:latin typeface="Serenity-Light"/>
                <a:cs typeface="Serenity-Light"/>
              </a:defRPr>
            </a:lvl1pPr>
          </a:lstStyle>
          <a:p>
            <a:pPr marL="12700">
              <a:lnSpc>
                <a:spcPts val="2650"/>
              </a:lnSpc>
            </a:pPr>
            <a:r>
              <a:rPr spc="-10"/>
              <a:t>propane.ca</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150" b="1" i="0">
                <a:solidFill>
                  <a:schemeClr val="bg1"/>
                </a:solidFill>
                <a:latin typeface="Serenity Demi"/>
                <a:cs typeface="Serenity Demi"/>
              </a:defRPr>
            </a:lvl1pPr>
          </a:lstStyle>
          <a:p>
            <a:endParaRPr/>
          </a:p>
        </p:txBody>
      </p:sp>
      <p:sp>
        <p:nvSpPr>
          <p:cNvPr id="3" name="Holder 3"/>
          <p:cNvSpPr>
            <a:spLocks noGrp="1"/>
          </p:cNvSpPr>
          <p:nvPr>
            <p:ph type="body" idx="1"/>
          </p:nvPr>
        </p:nvSpPr>
        <p:spPr/>
        <p:txBody>
          <a:bodyPr lIns="0" tIns="0" rIns="0" bIns="0"/>
          <a:lstStyle>
            <a:lvl1pPr>
              <a:defRPr sz="3300" b="0" i="0">
                <a:solidFill>
                  <a:schemeClr val="bg1"/>
                </a:solidFill>
                <a:latin typeface="Serenity-Medium"/>
                <a:cs typeface="Serenity-Medium"/>
              </a:defRPr>
            </a:lvl1pPr>
          </a:lstStyle>
          <a:p>
            <a:endParaRPr/>
          </a:p>
        </p:txBody>
      </p:sp>
      <p:sp>
        <p:nvSpPr>
          <p:cNvPr id="4" name="Holder 4"/>
          <p:cNvSpPr>
            <a:spLocks noGrp="1"/>
          </p:cNvSpPr>
          <p:nvPr>
            <p:ph type="ftr" sz="quarter" idx="5"/>
          </p:nvPr>
        </p:nvSpPr>
        <p:spPr/>
        <p:txBody>
          <a:bodyPr lIns="0" tIns="0" rIns="0" bIns="0"/>
          <a:lstStyle>
            <a:lvl1pPr>
              <a:defRPr sz="2450" b="0" i="0">
                <a:solidFill>
                  <a:schemeClr val="bg1"/>
                </a:solidFill>
                <a:latin typeface="Serenity-Light"/>
                <a:cs typeface="Serenity-Light"/>
              </a:defRPr>
            </a:lvl1pPr>
          </a:lstStyle>
          <a:p>
            <a:pPr marL="12700">
              <a:lnSpc>
                <a:spcPts val="2650"/>
              </a:lnSpc>
            </a:pPr>
            <a:r>
              <a:rPr spc="-10"/>
              <a:t>propane.ca</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150" b="1" i="0">
                <a:solidFill>
                  <a:schemeClr val="bg1"/>
                </a:solidFill>
                <a:latin typeface="Serenity Demi"/>
                <a:cs typeface="Serenity Demi"/>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2450" b="0" i="0">
                <a:solidFill>
                  <a:schemeClr val="bg1"/>
                </a:solidFill>
                <a:latin typeface="Serenity-Light"/>
                <a:cs typeface="Serenity-Light"/>
              </a:defRPr>
            </a:lvl1pPr>
          </a:lstStyle>
          <a:p>
            <a:pPr marL="12700">
              <a:lnSpc>
                <a:spcPts val="2650"/>
              </a:lnSpc>
            </a:pPr>
            <a:r>
              <a:rPr spc="-10"/>
              <a:t>propane.ca</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20104099" cy="11308556"/>
          </a:xfrm>
          <a:prstGeom prst="rect">
            <a:avLst/>
          </a:prstGeom>
        </p:spPr>
      </p:pic>
      <p:pic>
        <p:nvPicPr>
          <p:cNvPr id="17" name="bg object 17"/>
          <p:cNvPicPr/>
          <p:nvPr/>
        </p:nvPicPr>
        <p:blipFill>
          <a:blip r:embed="rId3" cstate="print"/>
          <a:stretch>
            <a:fillRect/>
          </a:stretch>
        </p:blipFill>
        <p:spPr>
          <a:xfrm>
            <a:off x="5465802" y="2439716"/>
            <a:ext cx="9177102" cy="2711959"/>
          </a:xfrm>
          <a:prstGeom prst="rect">
            <a:avLst/>
          </a:prstGeom>
        </p:spPr>
      </p:pic>
      <p:sp>
        <p:nvSpPr>
          <p:cNvPr id="2" name="Holder 2"/>
          <p:cNvSpPr>
            <a:spLocks noGrp="1"/>
          </p:cNvSpPr>
          <p:nvPr>
            <p:ph type="title"/>
          </p:nvPr>
        </p:nvSpPr>
        <p:spPr/>
        <p:txBody>
          <a:bodyPr lIns="0" tIns="0" rIns="0" bIns="0"/>
          <a:lstStyle>
            <a:lvl1pPr>
              <a:defRPr sz="6150" b="1" i="0">
                <a:solidFill>
                  <a:schemeClr val="bg1"/>
                </a:solidFill>
                <a:latin typeface="Serenity Demi"/>
                <a:cs typeface="Serenity Demi"/>
              </a:defRPr>
            </a:lvl1pPr>
          </a:lstStyle>
          <a:p>
            <a:endParaRPr/>
          </a:p>
        </p:txBody>
      </p:sp>
      <p:sp>
        <p:nvSpPr>
          <p:cNvPr id="3" name="Holder 3"/>
          <p:cNvSpPr>
            <a:spLocks noGrp="1"/>
          </p:cNvSpPr>
          <p:nvPr>
            <p:ph type="ftr" sz="quarter" idx="5"/>
          </p:nvPr>
        </p:nvSpPr>
        <p:spPr/>
        <p:txBody>
          <a:bodyPr lIns="0" tIns="0" rIns="0" bIns="0"/>
          <a:lstStyle>
            <a:lvl1pPr>
              <a:defRPr sz="2450" b="0" i="0">
                <a:solidFill>
                  <a:schemeClr val="bg1"/>
                </a:solidFill>
                <a:latin typeface="Serenity-Light"/>
                <a:cs typeface="Serenity-Light"/>
              </a:defRPr>
            </a:lvl1pPr>
          </a:lstStyle>
          <a:p>
            <a:pPr marL="12700">
              <a:lnSpc>
                <a:spcPts val="2650"/>
              </a:lnSpc>
            </a:pPr>
            <a:r>
              <a:rPr spc="-10"/>
              <a:t>propane.ca</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20104099" cy="11308556"/>
          </a:xfrm>
          <a:prstGeom prst="rect">
            <a:avLst/>
          </a:prstGeom>
        </p:spPr>
      </p:pic>
      <p:sp>
        <p:nvSpPr>
          <p:cNvPr id="2" name="Holder 2"/>
          <p:cNvSpPr>
            <a:spLocks noGrp="1"/>
          </p:cNvSpPr>
          <p:nvPr>
            <p:ph type="title"/>
          </p:nvPr>
        </p:nvSpPr>
        <p:spPr>
          <a:xfrm>
            <a:off x="720261" y="3013385"/>
            <a:ext cx="13979525" cy="968375"/>
          </a:xfrm>
          <a:prstGeom prst="rect">
            <a:avLst/>
          </a:prstGeom>
        </p:spPr>
        <p:txBody>
          <a:bodyPr wrap="square" lIns="0" tIns="0" rIns="0" bIns="0">
            <a:spAutoFit/>
          </a:bodyPr>
          <a:lstStyle>
            <a:lvl1pPr>
              <a:defRPr sz="6150" b="1" i="0">
                <a:solidFill>
                  <a:schemeClr val="bg1"/>
                </a:solidFill>
                <a:latin typeface="Serenity Demi"/>
                <a:cs typeface="Serenity Demi"/>
              </a:defRPr>
            </a:lvl1pPr>
          </a:lstStyle>
          <a:p>
            <a:endParaRPr/>
          </a:p>
        </p:txBody>
      </p:sp>
      <p:sp>
        <p:nvSpPr>
          <p:cNvPr id="3" name="Holder 3"/>
          <p:cNvSpPr>
            <a:spLocks noGrp="1"/>
          </p:cNvSpPr>
          <p:nvPr>
            <p:ph type="body" idx="1"/>
          </p:nvPr>
        </p:nvSpPr>
        <p:spPr>
          <a:xfrm>
            <a:off x="720261" y="3997649"/>
            <a:ext cx="18514695" cy="3074670"/>
          </a:xfrm>
          <a:prstGeom prst="rect">
            <a:avLst/>
          </a:prstGeom>
        </p:spPr>
        <p:txBody>
          <a:bodyPr wrap="square" lIns="0" tIns="0" rIns="0" bIns="0">
            <a:spAutoFit/>
          </a:bodyPr>
          <a:lstStyle>
            <a:lvl1pPr>
              <a:defRPr sz="3300" b="0" i="0">
                <a:solidFill>
                  <a:schemeClr val="bg1"/>
                </a:solidFill>
                <a:latin typeface="Serenity-Medium"/>
                <a:cs typeface="Serenity-Medium"/>
              </a:defRPr>
            </a:lvl1pPr>
          </a:lstStyle>
          <a:p>
            <a:endParaRPr/>
          </a:p>
        </p:txBody>
      </p:sp>
      <p:sp>
        <p:nvSpPr>
          <p:cNvPr id="4" name="Holder 4"/>
          <p:cNvSpPr>
            <a:spLocks noGrp="1"/>
          </p:cNvSpPr>
          <p:nvPr>
            <p:ph type="ftr" sz="quarter" idx="5"/>
          </p:nvPr>
        </p:nvSpPr>
        <p:spPr>
          <a:xfrm>
            <a:off x="18020887" y="10490017"/>
            <a:ext cx="1363344" cy="350520"/>
          </a:xfrm>
          <a:prstGeom prst="rect">
            <a:avLst/>
          </a:prstGeom>
        </p:spPr>
        <p:txBody>
          <a:bodyPr wrap="square" lIns="0" tIns="0" rIns="0" bIns="0">
            <a:spAutoFit/>
          </a:bodyPr>
          <a:lstStyle>
            <a:lvl1pPr>
              <a:defRPr sz="2450" b="0" i="0">
                <a:solidFill>
                  <a:schemeClr val="bg1"/>
                </a:solidFill>
                <a:latin typeface="Serenity-Light"/>
                <a:cs typeface="Serenity-Light"/>
              </a:defRPr>
            </a:lvl1pPr>
          </a:lstStyle>
          <a:p>
            <a:pPr marL="12700">
              <a:lnSpc>
                <a:spcPts val="2650"/>
              </a:lnSpc>
            </a:pPr>
            <a:r>
              <a:rPr spc="-10"/>
              <a:t>propane.ca</a:t>
            </a: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1/25/2024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hyperlink" Target="https://propane.ca/"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hyperlink" Target="https://propane.ca/"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5.xml"/><Relationship Id="rId5" Type="http://schemas.openxmlformats.org/officeDocument/2006/relationships/image" Target="../media/image48.jpe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hyperlink" Target="https://propane.ca/fr/environnement/" TargetMode="External"/><Relationship Id="rId7" Type="http://schemas.openxmlformats.org/officeDocument/2006/relationships/image" Target="../media/image31.png"/><Relationship Id="rId2" Type="http://schemas.openxmlformats.org/officeDocument/2006/relationships/hyperlink" Target="https://propane.ca/fr/journee-nationale-du-propane/" TargetMode="External"/><Relationship Id="rId1" Type="http://schemas.openxmlformats.org/officeDocument/2006/relationships/slideLayout" Target="../slideLayouts/slideLayout2.xml"/><Relationship Id="rId6" Type="http://schemas.openxmlformats.org/officeDocument/2006/relationships/hyperlink" Target="https://propane.ca/" TargetMode="External"/><Relationship Id="rId5" Type="http://schemas.openxmlformats.org/officeDocument/2006/relationships/hyperlink" Target="https://propane.ca/fr/a-propos-du-propane/" TargetMode="External"/><Relationship Id="rId4" Type="http://schemas.openxmlformats.org/officeDocument/2006/relationships/hyperlink" Target="https://propane.ca/fr/profils-regionaux/"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ropane.c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ropane.ca/"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ropane.ca/"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ropane.ca/"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twitter.com/CanadaPropane" TargetMode="External"/><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propane.ca/" TargetMode="External"/><Relationship Id="rId5" Type="http://schemas.openxmlformats.org/officeDocument/2006/relationships/hyperlink" Target="https://www.facebook.com/CanadaPropane/" TargetMode="External"/><Relationship Id="rId4" Type="http://schemas.openxmlformats.org/officeDocument/2006/relationships/hyperlink" Target="https://www.linkedin.com/company/canadian-propane-association/?originalSubdomain=c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ropane.c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ropane.ca/"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4B20D3-38EE-6FD2-2DF7-C420790663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20105511" cy="11309350"/>
          </a:xfrm>
          <a:prstGeom prst="rect">
            <a:avLst/>
          </a:prstGeom>
        </p:spPr>
      </p:pic>
      <p:pic>
        <p:nvPicPr>
          <p:cNvPr id="40" name="Picture 39" descr="A black background with white text&#10;&#10;Description automatically generated">
            <a:extLst>
              <a:ext uri="{FF2B5EF4-FFF2-40B4-BE49-F238E27FC236}">
                <a16:creationId xmlns:a16="http://schemas.microsoft.com/office/drawing/2014/main" id="{18A3544D-FCE9-2DB0-4716-5EB522AE1B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7372" y="2331507"/>
            <a:ext cx="11459667" cy="2725855"/>
          </a:xfrm>
          <a:prstGeom prst="rect">
            <a:avLst/>
          </a:prstGeom>
        </p:spPr>
      </p:pic>
      <p:sp>
        <p:nvSpPr>
          <p:cNvPr id="45" name="object 2">
            <a:extLst>
              <a:ext uri="{FF2B5EF4-FFF2-40B4-BE49-F238E27FC236}">
                <a16:creationId xmlns:a16="http://schemas.microsoft.com/office/drawing/2014/main" id="{2FDE64CD-E615-24F4-B560-AB96B508BF30}"/>
              </a:ext>
            </a:extLst>
          </p:cNvPr>
          <p:cNvSpPr txBox="1"/>
          <p:nvPr/>
        </p:nvSpPr>
        <p:spPr>
          <a:xfrm>
            <a:off x="3411606" y="5846072"/>
            <a:ext cx="14471719" cy="847668"/>
          </a:xfrm>
          <a:prstGeom prst="rect">
            <a:avLst/>
          </a:prstGeom>
        </p:spPr>
        <p:txBody>
          <a:bodyPr vert="horz" wrap="square" lIns="0" tIns="16510" rIns="0" bIns="0" rtlCol="0">
            <a:spAutoFit/>
          </a:bodyPr>
          <a:lstStyle/>
          <a:p>
            <a:pPr marL="12700" algn="ctr">
              <a:lnSpc>
                <a:spcPct val="100000"/>
              </a:lnSpc>
              <a:spcBef>
                <a:spcPts val="130"/>
              </a:spcBef>
            </a:pPr>
            <a:r>
              <a:rPr lang="en-CA" sz="5400" b="1" dirty="0">
                <a:solidFill>
                  <a:srgbClr val="FFFFFF"/>
                </a:solidFill>
                <a:latin typeface="Muli" pitchFamily="2" charset="77"/>
                <a:cs typeface="Serenity Demi"/>
              </a:rPr>
              <a:t>Le propane, grant d’un avenir </a:t>
            </a:r>
            <a:r>
              <a:rPr lang="en-CA" sz="5400" b="1" i="1" dirty="0">
                <a:solidFill>
                  <a:srgbClr val="60B358"/>
                </a:solidFill>
                <a:latin typeface="Muli" pitchFamily="2" charset="77"/>
              </a:rPr>
              <a:t>durable</a:t>
            </a:r>
            <a:r>
              <a:rPr lang="en-CA" sz="5400" b="1" dirty="0">
                <a:solidFill>
                  <a:srgbClr val="FFFFFF"/>
                </a:solidFill>
                <a:latin typeface="Muli" pitchFamily="2" charset="77"/>
                <a:cs typeface="Serenity Demi"/>
              </a:rPr>
              <a:t> </a:t>
            </a:r>
            <a:r>
              <a:rPr sz="5400" b="1" dirty="0">
                <a:solidFill>
                  <a:srgbClr val="FFFFFF"/>
                </a:solidFill>
                <a:latin typeface="Muli" pitchFamily="2" charset="77"/>
              </a:rPr>
              <a:t>Future </a:t>
            </a:r>
          </a:p>
        </p:txBody>
      </p:sp>
      <p:sp>
        <p:nvSpPr>
          <p:cNvPr id="46" name="object 3">
            <a:extLst>
              <a:ext uri="{FF2B5EF4-FFF2-40B4-BE49-F238E27FC236}">
                <a16:creationId xmlns:a16="http://schemas.microsoft.com/office/drawing/2014/main" id="{8FA509EF-A6C5-D35E-16EF-8BBB6920D8B3}"/>
              </a:ext>
            </a:extLst>
          </p:cNvPr>
          <p:cNvSpPr txBox="1"/>
          <p:nvPr/>
        </p:nvSpPr>
        <p:spPr>
          <a:xfrm>
            <a:off x="3743388" y="7076089"/>
            <a:ext cx="12617324" cy="2266005"/>
          </a:xfrm>
          <a:prstGeom prst="rect">
            <a:avLst/>
          </a:prstGeom>
        </p:spPr>
        <p:txBody>
          <a:bodyPr vert="horz" wrap="square" lIns="0" tIns="13970" rIns="0" bIns="0" rtlCol="0">
            <a:spAutoFit/>
          </a:bodyPr>
          <a:lstStyle/>
          <a:p>
            <a:pPr algn="ctr">
              <a:lnSpc>
                <a:spcPct val="100000"/>
              </a:lnSpc>
              <a:spcBef>
                <a:spcPts val="110"/>
              </a:spcBef>
            </a:pPr>
            <a:r>
              <a:rPr lang="fr-FR" sz="3200" dirty="0">
                <a:solidFill>
                  <a:srgbClr val="FFFFFF"/>
                </a:solidFill>
                <a:latin typeface="Muli Light" pitchFamily="2" charset="77"/>
                <a:cs typeface="Serenity-Light"/>
              </a:rPr>
              <a:t>Pour célébrer la Journée nationale du propane sur les médias sociaux</a:t>
            </a:r>
          </a:p>
          <a:p>
            <a:pPr algn="ctr">
              <a:lnSpc>
                <a:spcPct val="100000"/>
              </a:lnSpc>
              <a:spcBef>
                <a:spcPts val="110"/>
              </a:spcBef>
            </a:pPr>
            <a:r>
              <a:rPr lang="fr-FR" sz="3200" dirty="0">
                <a:solidFill>
                  <a:srgbClr val="FFFFFF"/>
                </a:solidFill>
                <a:latin typeface="Muli Light" pitchFamily="2" charset="77"/>
                <a:cs typeface="Serenity-Light"/>
              </a:rPr>
              <a:t>Une boîte à outils complète</a:t>
            </a:r>
          </a:p>
          <a:p>
            <a:pPr algn="ctr">
              <a:lnSpc>
                <a:spcPct val="100000"/>
              </a:lnSpc>
              <a:spcBef>
                <a:spcPts val="30"/>
              </a:spcBef>
            </a:pPr>
            <a:endParaRPr sz="4450" dirty="0">
              <a:latin typeface="Serenity-Light"/>
              <a:cs typeface="Serenity-Light"/>
            </a:endParaRPr>
          </a:p>
          <a:p>
            <a:pPr marL="6985" algn="ctr">
              <a:lnSpc>
                <a:spcPct val="100000"/>
              </a:lnSpc>
            </a:pPr>
            <a:r>
              <a:rPr lang="en-CA" sz="3700" dirty="0" err="1">
                <a:solidFill>
                  <a:srgbClr val="33B044"/>
                </a:solidFill>
                <a:latin typeface="Muli" pitchFamily="2" charset="77"/>
                <a:cs typeface="Serenity-Light"/>
              </a:rPr>
              <a:t>Mercredi</a:t>
            </a:r>
            <a:r>
              <a:rPr lang="en-CA" sz="3700" dirty="0">
                <a:solidFill>
                  <a:srgbClr val="33B044"/>
                </a:solidFill>
                <a:latin typeface="Muli" pitchFamily="2" charset="77"/>
                <a:cs typeface="Serenity-Light"/>
              </a:rPr>
              <a:t> 20 mars 2024</a:t>
            </a:r>
            <a:endParaRPr sz="3700" dirty="0">
              <a:latin typeface="Muli" pitchFamily="2" charset="77"/>
              <a:cs typeface="Serenity-Light"/>
            </a:endParaRPr>
          </a:p>
        </p:txBody>
      </p:sp>
      <p:grpSp>
        <p:nvGrpSpPr>
          <p:cNvPr id="47" name="Group 46">
            <a:extLst>
              <a:ext uri="{FF2B5EF4-FFF2-40B4-BE49-F238E27FC236}">
                <a16:creationId xmlns:a16="http://schemas.microsoft.com/office/drawing/2014/main" id="{FAE7E1C9-3E4B-762A-9521-9E3A784D9319}"/>
              </a:ext>
            </a:extLst>
          </p:cNvPr>
          <p:cNvGrpSpPr/>
          <p:nvPr/>
        </p:nvGrpSpPr>
        <p:grpSpPr>
          <a:xfrm>
            <a:off x="8555939" y="9895008"/>
            <a:ext cx="3003936" cy="705485"/>
            <a:chOff x="8555939" y="9895008"/>
            <a:chExt cx="3003936" cy="705485"/>
          </a:xfrm>
        </p:grpSpPr>
        <p:grpSp>
          <p:nvGrpSpPr>
            <p:cNvPr id="48" name="object 4">
              <a:extLst>
                <a:ext uri="{FF2B5EF4-FFF2-40B4-BE49-F238E27FC236}">
                  <a16:creationId xmlns:a16="http://schemas.microsoft.com/office/drawing/2014/main" id="{CCD09AEB-0B79-7687-41F7-E665C2E59BED}"/>
                </a:ext>
              </a:extLst>
            </p:cNvPr>
            <p:cNvGrpSpPr/>
            <p:nvPr/>
          </p:nvGrpSpPr>
          <p:grpSpPr>
            <a:xfrm>
              <a:off x="10520360" y="9960275"/>
              <a:ext cx="1026794" cy="151130"/>
              <a:chOff x="10520360" y="9960275"/>
              <a:chExt cx="1026794" cy="151130"/>
            </a:xfrm>
          </p:grpSpPr>
          <p:sp>
            <p:nvSpPr>
              <p:cNvPr id="78" name="object 5">
                <a:extLst>
                  <a:ext uri="{FF2B5EF4-FFF2-40B4-BE49-F238E27FC236}">
                    <a16:creationId xmlns:a16="http://schemas.microsoft.com/office/drawing/2014/main" id="{4BB02726-F4A2-45B3-F2BB-8C70FEF9FE11}"/>
                  </a:ext>
                </a:extLst>
              </p:cNvPr>
              <p:cNvSpPr/>
              <p:nvPr/>
            </p:nvSpPr>
            <p:spPr>
              <a:xfrm>
                <a:off x="10520350" y="9960286"/>
                <a:ext cx="564515" cy="151130"/>
              </a:xfrm>
              <a:custGeom>
                <a:avLst/>
                <a:gdLst/>
                <a:ahLst/>
                <a:cxnLst/>
                <a:rect l="l" t="t" r="r" b="b"/>
                <a:pathLst>
                  <a:path w="564515" h="151129">
                    <a:moveTo>
                      <a:pt x="141490" y="148755"/>
                    </a:moveTo>
                    <a:lnTo>
                      <a:pt x="126136" y="115697"/>
                    </a:lnTo>
                    <a:lnTo>
                      <a:pt x="120294" y="103136"/>
                    </a:lnTo>
                    <a:lnTo>
                      <a:pt x="104127" y="68313"/>
                    </a:lnTo>
                    <a:lnTo>
                      <a:pt x="104127" y="103136"/>
                    </a:lnTo>
                    <a:lnTo>
                      <a:pt x="36360" y="103136"/>
                    </a:lnTo>
                    <a:lnTo>
                      <a:pt x="71069" y="28917"/>
                    </a:lnTo>
                    <a:lnTo>
                      <a:pt x="104127" y="103136"/>
                    </a:lnTo>
                    <a:lnTo>
                      <a:pt x="104127" y="68313"/>
                    </a:lnTo>
                    <a:lnTo>
                      <a:pt x="85839" y="28917"/>
                    </a:lnTo>
                    <a:lnTo>
                      <a:pt x="72402" y="0"/>
                    </a:lnTo>
                    <a:lnTo>
                      <a:pt x="69088" y="0"/>
                    </a:lnTo>
                    <a:lnTo>
                      <a:pt x="0" y="148755"/>
                    </a:lnTo>
                    <a:lnTo>
                      <a:pt x="16522" y="148755"/>
                    </a:lnTo>
                    <a:lnTo>
                      <a:pt x="31242" y="115697"/>
                    </a:lnTo>
                    <a:lnTo>
                      <a:pt x="109423" y="115697"/>
                    </a:lnTo>
                    <a:lnTo>
                      <a:pt x="124460" y="148755"/>
                    </a:lnTo>
                    <a:lnTo>
                      <a:pt x="141490" y="148755"/>
                    </a:lnTo>
                    <a:close/>
                  </a:path>
                  <a:path w="564515" h="151129">
                    <a:moveTo>
                      <a:pt x="222313" y="121653"/>
                    </a:moveTo>
                    <a:lnTo>
                      <a:pt x="213423" y="102628"/>
                    </a:lnTo>
                    <a:lnTo>
                      <a:pt x="193878" y="93776"/>
                    </a:lnTo>
                    <a:lnTo>
                      <a:pt x="174332" y="87134"/>
                    </a:lnTo>
                    <a:lnTo>
                      <a:pt x="165455" y="74701"/>
                    </a:lnTo>
                    <a:lnTo>
                      <a:pt x="165455" y="64630"/>
                    </a:lnTo>
                    <a:lnTo>
                      <a:pt x="176695" y="61150"/>
                    </a:lnTo>
                    <a:lnTo>
                      <a:pt x="186283" y="61150"/>
                    </a:lnTo>
                    <a:lnTo>
                      <a:pt x="193789" y="61798"/>
                    </a:lnTo>
                    <a:lnTo>
                      <a:pt x="201079" y="63525"/>
                    </a:lnTo>
                    <a:lnTo>
                      <a:pt x="208038" y="66294"/>
                    </a:lnTo>
                    <a:lnTo>
                      <a:pt x="214541" y="70078"/>
                    </a:lnTo>
                    <a:lnTo>
                      <a:pt x="215785" y="61150"/>
                    </a:lnTo>
                    <a:lnTo>
                      <a:pt x="186283" y="48260"/>
                    </a:lnTo>
                    <a:lnTo>
                      <a:pt x="173189" y="49834"/>
                    </a:lnTo>
                    <a:lnTo>
                      <a:pt x="162115" y="54622"/>
                    </a:lnTo>
                    <a:lnTo>
                      <a:pt x="154432" y="62763"/>
                    </a:lnTo>
                    <a:lnTo>
                      <a:pt x="151574" y="74371"/>
                    </a:lnTo>
                    <a:lnTo>
                      <a:pt x="160324" y="92989"/>
                    </a:lnTo>
                    <a:lnTo>
                      <a:pt x="179590" y="101549"/>
                    </a:lnTo>
                    <a:lnTo>
                      <a:pt x="198843" y="108331"/>
                    </a:lnTo>
                    <a:lnTo>
                      <a:pt x="207594" y="121653"/>
                    </a:lnTo>
                    <a:lnTo>
                      <a:pt x="205955" y="128828"/>
                    </a:lnTo>
                    <a:lnTo>
                      <a:pt x="201295" y="134010"/>
                    </a:lnTo>
                    <a:lnTo>
                      <a:pt x="194005" y="137134"/>
                    </a:lnTo>
                    <a:lnTo>
                      <a:pt x="184454" y="138176"/>
                    </a:lnTo>
                    <a:lnTo>
                      <a:pt x="176491" y="137439"/>
                    </a:lnTo>
                    <a:lnTo>
                      <a:pt x="168744" y="135610"/>
                    </a:lnTo>
                    <a:lnTo>
                      <a:pt x="161340" y="132702"/>
                    </a:lnTo>
                    <a:lnTo>
                      <a:pt x="154381" y="128752"/>
                    </a:lnTo>
                    <a:lnTo>
                      <a:pt x="153885" y="129247"/>
                    </a:lnTo>
                    <a:lnTo>
                      <a:pt x="149377" y="135610"/>
                    </a:lnTo>
                    <a:lnTo>
                      <a:pt x="146773" y="139166"/>
                    </a:lnTo>
                    <a:lnTo>
                      <a:pt x="155613" y="144094"/>
                    </a:lnTo>
                    <a:lnTo>
                      <a:pt x="165036" y="147662"/>
                    </a:lnTo>
                    <a:lnTo>
                      <a:pt x="174866" y="149834"/>
                    </a:lnTo>
                    <a:lnTo>
                      <a:pt x="184962" y="150571"/>
                    </a:lnTo>
                    <a:lnTo>
                      <a:pt x="199580" y="148704"/>
                    </a:lnTo>
                    <a:lnTo>
                      <a:pt x="211442" y="143179"/>
                    </a:lnTo>
                    <a:lnTo>
                      <a:pt x="215836" y="138176"/>
                    </a:lnTo>
                    <a:lnTo>
                      <a:pt x="219405" y="134112"/>
                    </a:lnTo>
                    <a:lnTo>
                      <a:pt x="222313" y="121653"/>
                    </a:lnTo>
                    <a:close/>
                  </a:path>
                  <a:path w="564515" h="151129">
                    <a:moveTo>
                      <a:pt x="308267" y="121653"/>
                    </a:moveTo>
                    <a:lnTo>
                      <a:pt x="299377" y="102628"/>
                    </a:lnTo>
                    <a:lnTo>
                      <a:pt x="279831" y="93776"/>
                    </a:lnTo>
                    <a:lnTo>
                      <a:pt x="260286" y="87134"/>
                    </a:lnTo>
                    <a:lnTo>
                      <a:pt x="251396" y="74701"/>
                    </a:lnTo>
                    <a:lnTo>
                      <a:pt x="251396" y="64630"/>
                    </a:lnTo>
                    <a:lnTo>
                      <a:pt x="262648" y="61150"/>
                    </a:lnTo>
                    <a:lnTo>
                      <a:pt x="272224" y="61150"/>
                    </a:lnTo>
                    <a:lnTo>
                      <a:pt x="279730" y="61798"/>
                    </a:lnTo>
                    <a:lnTo>
                      <a:pt x="287020" y="63525"/>
                    </a:lnTo>
                    <a:lnTo>
                      <a:pt x="293979" y="66294"/>
                    </a:lnTo>
                    <a:lnTo>
                      <a:pt x="300494" y="70078"/>
                    </a:lnTo>
                    <a:lnTo>
                      <a:pt x="301967" y="61150"/>
                    </a:lnTo>
                    <a:lnTo>
                      <a:pt x="272224" y="48260"/>
                    </a:lnTo>
                    <a:lnTo>
                      <a:pt x="259130" y="49834"/>
                    </a:lnTo>
                    <a:lnTo>
                      <a:pt x="248056" y="54622"/>
                    </a:lnTo>
                    <a:lnTo>
                      <a:pt x="240385" y="62763"/>
                    </a:lnTo>
                    <a:lnTo>
                      <a:pt x="237515" y="74371"/>
                    </a:lnTo>
                    <a:lnTo>
                      <a:pt x="246303" y="92989"/>
                    </a:lnTo>
                    <a:lnTo>
                      <a:pt x="265620" y="101549"/>
                    </a:lnTo>
                    <a:lnTo>
                      <a:pt x="284937" y="108331"/>
                    </a:lnTo>
                    <a:lnTo>
                      <a:pt x="293725" y="121653"/>
                    </a:lnTo>
                    <a:lnTo>
                      <a:pt x="292061" y="128828"/>
                    </a:lnTo>
                    <a:lnTo>
                      <a:pt x="287337" y="134010"/>
                    </a:lnTo>
                    <a:lnTo>
                      <a:pt x="279984" y="137134"/>
                    </a:lnTo>
                    <a:lnTo>
                      <a:pt x="270421" y="138176"/>
                    </a:lnTo>
                    <a:lnTo>
                      <a:pt x="262445" y="137439"/>
                    </a:lnTo>
                    <a:lnTo>
                      <a:pt x="254698" y="135610"/>
                    </a:lnTo>
                    <a:lnTo>
                      <a:pt x="247294" y="132702"/>
                    </a:lnTo>
                    <a:lnTo>
                      <a:pt x="240334" y="128752"/>
                    </a:lnTo>
                    <a:lnTo>
                      <a:pt x="239826" y="129247"/>
                    </a:lnTo>
                    <a:lnTo>
                      <a:pt x="235318" y="135610"/>
                    </a:lnTo>
                    <a:lnTo>
                      <a:pt x="232892" y="139166"/>
                    </a:lnTo>
                    <a:lnTo>
                      <a:pt x="241681" y="144094"/>
                    </a:lnTo>
                    <a:lnTo>
                      <a:pt x="251053" y="147675"/>
                    </a:lnTo>
                    <a:lnTo>
                      <a:pt x="260845" y="149847"/>
                    </a:lnTo>
                    <a:lnTo>
                      <a:pt x="270903" y="150571"/>
                    </a:lnTo>
                    <a:lnTo>
                      <a:pt x="285534" y="148704"/>
                    </a:lnTo>
                    <a:lnTo>
                      <a:pt x="297395" y="143179"/>
                    </a:lnTo>
                    <a:lnTo>
                      <a:pt x="301790" y="138176"/>
                    </a:lnTo>
                    <a:lnTo>
                      <a:pt x="305358" y="134112"/>
                    </a:lnTo>
                    <a:lnTo>
                      <a:pt x="308267" y="121653"/>
                    </a:lnTo>
                    <a:close/>
                  </a:path>
                  <a:path w="564515" h="151129">
                    <a:moveTo>
                      <a:pt x="423799" y="94043"/>
                    </a:moveTo>
                    <a:lnTo>
                      <a:pt x="406958" y="59194"/>
                    </a:lnTo>
                    <a:lnTo>
                      <a:pt x="370408" y="46443"/>
                    </a:lnTo>
                    <a:lnTo>
                      <a:pt x="350989" y="51536"/>
                    </a:lnTo>
                    <a:lnTo>
                      <a:pt x="335559" y="63284"/>
                    </a:lnTo>
                    <a:lnTo>
                      <a:pt x="325653" y="79946"/>
                    </a:lnTo>
                    <a:lnTo>
                      <a:pt x="322808" y="99834"/>
                    </a:lnTo>
                    <a:lnTo>
                      <a:pt x="322795" y="105638"/>
                    </a:lnTo>
                    <a:lnTo>
                      <a:pt x="327609" y="123977"/>
                    </a:lnTo>
                    <a:lnTo>
                      <a:pt x="338709" y="138557"/>
                    </a:lnTo>
                    <a:lnTo>
                      <a:pt x="354444" y="147891"/>
                    </a:lnTo>
                    <a:lnTo>
                      <a:pt x="373214" y="150571"/>
                    </a:lnTo>
                    <a:lnTo>
                      <a:pt x="375323" y="150710"/>
                    </a:lnTo>
                    <a:lnTo>
                      <a:pt x="377444" y="150710"/>
                    </a:lnTo>
                    <a:lnTo>
                      <a:pt x="379552" y="150558"/>
                    </a:lnTo>
                    <a:lnTo>
                      <a:pt x="397789" y="145567"/>
                    </a:lnTo>
                    <a:lnTo>
                      <a:pt x="406793" y="138557"/>
                    </a:lnTo>
                    <a:lnTo>
                      <a:pt x="388823" y="138557"/>
                    </a:lnTo>
                    <a:lnTo>
                      <a:pt x="370865" y="138557"/>
                    </a:lnTo>
                    <a:lnTo>
                      <a:pt x="356920" y="134747"/>
                    </a:lnTo>
                    <a:lnTo>
                      <a:pt x="345909" y="126199"/>
                    </a:lnTo>
                    <a:lnTo>
                      <a:pt x="338924" y="114147"/>
                    </a:lnTo>
                    <a:lnTo>
                      <a:pt x="337019" y="99834"/>
                    </a:lnTo>
                    <a:lnTo>
                      <a:pt x="336905" y="95719"/>
                    </a:lnTo>
                    <a:lnTo>
                      <a:pt x="340106" y="82105"/>
                    </a:lnTo>
                    <a:lnTo>
                      <a:pt x="348005" y="71158"/>
                    </a:lnTo>
                    <a:lnTo>
                      <a:pt x="359435" y="63982"/>
                    </a:lnTo>
                    <a:lnTo>
                      <a:pt x="373214" y="61645"/>
                    </a:lnTo>
                    <a:lnTo>
                      <a:pt x="374548" y="61582"/>
                    </a:lnTo>
                    <a:lnTo>
                      <a:pt x="376034" y="61620"/>
                    </a:lnTo>
                    <a:lnTo>
                      <a:pt x="408000" y="85940"/>
                    </a:lnTo>
                    <a:lnTo>
                      <a:pt x="409587" y="99834"/>
                    </a:lnTo>
                    <a:lnTo>
                      <a:pt x="409587" y="104724"/>
                    </a:lnTo>
                    <a:lnTo>
                      <a:pt x="405777" y="118656"/>
                    </a:lnTo>
                    <a:lnTo>
                      <a:pt x="397230" y="129667"/>
                    </a:lnTo>
                    <a:lnTo>
                      <a:pt x="385178" y="136664"/>
                    </a:lnTo>
                    <a:lnTo>
                      <a:pt x="370941" y="138544"/>
                    </a:lnTo>
                    <a:lnTo>
                      <a:pt x="406806" y="138544"/>
                    </a:lnTo>
                    <a:lnTo>
                      <a:pt x="412178" y="134366"/>
                    </a:lnTo>
                    <a:lnTo>
                      <a:pt x="421322" y="118567"/>
                    </a:lnTo>
                    <a:lnTo>
                      <a:pt x="423799" y="99834"/>
                    </a:lnTo>
                    <a:lnTo>
                      <a:pt x="423799" y="94043"/>
                    </a:lnTo>
                    <a:close/>
                  </a:path>
                  <a:path w="564515" h="151129">
                    <a:moveTo>
                      <a:pt x="529259" y="139166"/>
                    </a:moveTo>
                    <a:lnTo>
                      <a:pt x="528751" y="138277"/>
                    </a:lnTo>
                    <a:lnTo>
                      <a:pt x="522808" y="127762"/>
                    </a:lnTo>
                    <a:lnTo>
                      <a:pt x="515988" y="132041"/>
                    </a:lnTo>
                    <a:lnTo>
                      <a:pt x="508635" y="135229"/>
                    </a:lnTo>
                    <a:lnTo>
                      <a:pt x="500900" y="137287"/>
                    </a:lnTo>
                    <a:lnTo>
                      <a:pt x="492887" y="138176"/>
                    </a:lnTo>
                    <a:lnTo>
                      <a:pt x="491172" y="138277"/>
                    </a:lnTo>
                    <a:lnTo>
                      <a:pt x="489458" y="138239"/>
                    </a:lnTo>
                    <a:lnTo>
                      <a:pt x="456920" y="113423"/>
                    </a:lnTo>
                    <a:lnTo>
                      <a:pt x="455345" y="94361"/>
                    </a:lnTo>
                    <a:lnTo>
                      <a:pt x="458990" y="80797"/>
                    </a:lnTo>
                    <a:lnTo>
                      <a:pt x="467271" y="70065"/>
                    </a:lnTo>
                    <a:lnTo>
                      <a:pt x="478980" y="63220"/>
                    </a:lnTo>
                    <a:lnTo>
                      <a:pt x="492887" y="61315"/>
                    </a:lnTo>
                    <a:lnTo>
                      <a:pt x="500849" y="62230"/>
                    </a:lnTo>
                    <a:lnTo>
                      <a:pt x="508571" y="64236"/>
                    </a:lnTo>
                    <a:lnTo>
                      <a:pt x="515924" y="67310"/>
                    </a:lnTo>
                    <a:lnTo>
                      <a:pt x="522808" y="71399"/>
                    </a:lnTo>
                    <a:lnTo>
                      <a:pt x="525068" y="61315"/>
                    </a:lnTo>
                    <a:lnTo>
                      <a:pt x="488226" y="48425"/>
                    </a:lnTo>
                    <a:lnTo>
                      <a:pt x="486003" y="48590"/>
                    </a:lnTo>
                    <a:lnTo>
                      <a:pt x="443725" y="80733"/>
                    </a:lnTo>
                    <a:lnTo>
                      <a:pt x="441058" y="103886"/>
                    </a:lnTo>
                    <a:lnTo>
                      <a:pt x="441210" y="105994"/>
                    </a:lnTo>
                    <a:lnTo>
                      <a:pt x="446379" y="124447"/>
                    </a:lnTo>
                    <a:lnTo>
                      <a:pt x="457822" y="138988"/>
                    </a:lnTo>
                    <a:lnTo>
                      <a:pt x="473875" y="148170"/>
                    </a:lnTo>
                    <a:lnTo>
                      <a:pt x="492887" y="150571"/>
                    </a:lnTo>
                    <a:lnTo>
                      <a:pt x="502564" y="149872"/>
                    </a:lnTo>
                    <a:lnTo>
                      <a:pt x="511962" y="147701"/>
                    </a:lnTo>
                    <a:lnTo>
                      <a:pt x="520915" y="144119"/>
                    </a:lnTo>
                    <a:lnTo>
                      <a:pt x="529259" y="139166"/>
                    </a:lnTo>
                    <a:close/>
                  </a:path>
                  <a:path w="564515" h="151129">
                    <a:moveTo>
                      <a:pt x="562140" y="50571"/>
                    </a:moveTo>
                    <a:lnTo>
                      <a:pt x="548093" y="50571"/>
                    </a:lnTo>
                    <a:lnTo>
                      <a:pt x="548093" y="148755"/>
                    </a:lnTo>
                    <a:lnTo>
                      <a:pt x="562140" y="148755"/>
                    </a:lnTo>
                    <a:lnTo>
                      <a:pt x="562140" y="50571"/>
                    </a:lnTo>
                    <a:close/>
                  </a:path>
                  <a:path w="564515" h="151129">
                    <a:moveTo>
                      <a:pt x="564311" y="25400"/>
                    </a:moveTo>
                    <a:lnTo>
                      <a:pt x="564286" y="20078"/>
                    </a:lnTo>
                    <a:lnTo>
                      <a:pt x="563803" y="15151"/>
                    </a:lnTo>
                    <a:lnTo>
                      <a:pt x="560222" y="12230"/>
                    </a:lnTo>
                    <a:lnTo>
                      <a:pt x="559663" y="11760"/>
                    </a:lnTo>
                    <a:lnTo>
                      <a:pt x="555040" y="12230"/>
                    </a:lnTo>
                    <a:lnTo>
                      <a:pt x="554761" y="12192"/>
                    </a:lnTo>
                    <a:lnTo>
                      <a:pt x="554177" y="12179"/>
                    </a:lnTo>
                    <a:lnTo>
                      <a:pt x="549617" y="12217"/>
                    </a:lnTo>
                    <a:lnTo>
                      <a:pt x="545934" y="15925"/>
                    </a:lnTo>
                    <a:lnTo>
                      <a:pt x="545947" y="21170"/>
                    </a:lnTo>
                    <a:lnTo>
                      <a:pt x="546341" y="26162"/>
                    </a:lnTo>
                    <a:lnTo>
                      <a:pt x="550392" y="29616"/>
                    </a:lnTo>
                    <a:lnTo>
                      <a:pt x="555040" y="29248"/>
                    </a:lnTo>
                    <a:lnTo>
                      <a:pt x="555739" y="29286"/>
                    </a:lnTo>
                    <a:lnTo>
                      <a:pt x="560476" y="29273"/>
                    </a:lnTo>
                    <a:lnTo>
                      <a:pt x="564311" y="25400"/>
                    </a:lnTo>
                    <a:close/>
                  </a:path>
                </a:pathLst>
              </a:custGeom>
              <a:solidFill>
                <a:srgbClr val="FFFFFF"/>
              </a:solidFill>
            </p:spPr>
            <p:txBody>
              <a:bodyPr wrap="square" lIns="0" tIns="0" rIns="0" bIns="0" rtlCol="0"/>
              <a:lstStyle/>
              <a:p>
                <a:endParaRPr/>
              </a:p>
            </p:txBody>
          </p:sp>
          <p:pic>
            <p:nvPicPr>
              <p:cNvPr id="79" name="object 6">
                <a:extLst>
                  <a:ext uri="{FF2B5EF4-FFF2-40B4-BE49-F238E27FC236}">
                    <a16:creationId xmlns:a16="http://schemas.microsoft.com/office/drawing/2014/main" id="{4AB3D4BB-D62E-1238-314C-9B0B9A944D8E}"/>
                  </a:ext>
                </a:extLst>
              </p:cNvPr>
              <p:cNvPicPr/>
              <p:nvPr/>
            </p:nvPicPr>
            <p:blipFill>
              <a:blip r:embed="rId5" cstate="print"/>
              <a:stretch>
                <a:fillRect/>
              </a:stretch>
            </p:blipFill>
            <p:spPr>
              <a:xfrm>
                <a:off x="11105555" y="9972143"/>
                <a:ext cx="208717" cy="138545"/>
              </a:xfrm>
              <a:prstGeom prst="rect">
                <a:avLst/>
              </a:prstGeom>
            </p:spPr>
          </p:pic>
          <p:pic>
            <p:nvPicPr>
              <p:cNvPr id="80" name="object 7">
                <a:extLst>
                  <a:ext uri="{FF2B5EF4-FFF2-40B4-BE49-F238E27FC236}">
                    <a16:creationId xmlns:a16="http://schemas.microsoft.com/office/drawing/2014/main" id="{37805190-7F35-9A29-ECAF-6A846AE934B4}"/>
                  </a:ext>
                </a:extLst>
              </p:cNvPr>
              <p:cNvPicPr/>
              <p:nvPr/>
            </p:nvPicPr>
            <p:blipFill>
              <a:blip r:embed="rId6" cstate="print"/>
              <a:stretch>
                <a:fillRect/>
              </a:stretch>
            </p:blipFill>
            <p:spPr>
              <a:xfrm>
                <a:off x="11335843" y="10006722"/>
                <a:ext cx="101044" cy="104346"/>
              </a:xfrm>
              <a:prstGeom prst="rect">
                <a:avLst/>
              </a:prstGeom>
            </p:spPr>
          </p:pic>
          <p:pic>
            <p:nvPicPr>
              <p:cNvPr id="81" name="object 8">
                <a:extLst>
                  <a:ext uri="{FF2B5EF4-FFF2-40B4-BE49-F238E27FC236}">
                    <a16:creationId xmlns:a16="http://schemas.microsoft.com/office/drawing/2014/main" id="{507799F8-35BE-DAE6-639B-37D75ED0F7A3}"/>
                  </a:ext>
                </a:extLst>
              </p:cNvPr>
              <p:cNvPicPr/>
              <p:nvPr/>
            </p:nvPicPr>
            <p:blipFill>
              <a:blip r:embed="rId7" cstate="print"/>
              <a:stretch>
                <a:fillRect/>
              </a:stretch>
            </p:blipFill>
            <p:spPr>
              <a:xfrm>
                <a:off x="11457546" y="10008871"/>
                <a:ext cx="89086" cy="100660"/>
              </a:xfrm>
              <a:prstGeom prst="rect">
                <a:avLst/>
              </a:prstGeom>
            </p:spPr>
          </p:pic>
        </p:grpSp>
        <p:grpSp>
          <p:nvGrpSpPr>
            <p:cNvPr id="49" name="object 9">
              <a:extLst>
                <a:ext uri="{FF2B5EF4-FFF2-40B4-BE49-F238E27FC236}">
                  <a16:creationId xmlns:a16="http://schemas.microsoft.com/office/drawing/2014/main" id="{52D7C999-99B3-94C0-F053-C9074A1129BC}"/>
                </a:ext>
              </a:extLst>
            </p:cNvPr>
            <p:cNvGrpSpPr/>
            <p:nvPr/>
          </p:nvGrpSpPr>
          <p:grpSpPr>
            <a:xfrm>
              <a:off x="10527365" y="10176971"/>
              <a:ext cx="1032510" cy="149225"/>
              <a:chOff x="10527365" y="10176971"/>
              <a:chExt cx="1032510" cy="149225"/>
            </a:xfrm>
          </p:grpSpPr>
          <p:pic>
            <p:nvPicPr>
              <p:cNvPr id="69" name="object 10">
                <a:extLst>
                  <a:ext uri="{FF2B5EF4-FFF2-40B4-BE49-F238E27FC236}">
                    <a16:creationId xmlns:a16="http://schemas.microsoft.com/office/drawing/2014/main" id="{6FA1F45A-D02B-8EF2-1AC7-8AD405684A3E}"/>
                  </a:ext>
                </a:extLst>
              </p:cNvPr>
              <p:cNvPicPr/>
              <p:nvPr/>
            </p:nvPicPr>
            <p:blipFill>
              <a:blip r:embed="rId8" cstate="print"/>
              <a:stretch>
                <a:fillRect/>
              </a:stretch>
            </p:blipFill>
            <p:spPr>
              <a:xfrm>
                <a:off x="10527365" y="10224061"/>
                <a:ext cx="194643" cy="102000"/>
              </a:xfrm>
              <a:prstGeom prst="rect">
                <a:avLst/>
              </a:prstGeom>
            </p:spPr>
          </p:pic>
          <p:pic>
            <p:nvPicPr>
              <p:cNvPr id="70" name="object 11">
                <a:extLst>
                  <a:ext uri="{FF2B5EF4-FFF2-40B4-BE49-F238E27FC236}">
                    <a16:creationId xmlns:a16="http://schemas.microsoft.com/office/drawing/2014/main" id="{390ED281-5889-A4C2-545A-F89CF39F1FBD}"/>
                  </a:ext>
                </a:extLst>
              </p:cNvPr>
              <p:cNvPicPr/>
              <p:nvPr/>
            </p:nvPicPr>
            <p:blipFill>
              <a:blip r:embed="rId9" cstate="print"/>
              <a:stretch>
                <a:fillRect/>
              </a:stretch>
            </p:blipFill>
            <p:spPr>
              <a:xfrm>
                <a:off x="10747798" y="10224243"/>
                <a:ext cx="88918" cy="100495"/>
              </a:xfrm>
              <a:prstGeom prst="rect">
                <a:avLst/>
              </a:prstGeom>
            </p:spPr>
          </p:pic>
          <p:pic>
            <p:nvPicPr>
              <p:cNvPr id="71" name="object 12">
                <a:extLst>
                  <a:ext uri="{FF2B5EF4-FFF2-40B4-BE49-F238E27FC236}">
                    <a16:creationId xmlns:a16="http://schemas.microsoft.com/office/drawing/2014/main" id="{E5082BA8-698B-1869-6D2C-5F27ACD707E6}"/>
                  </a:ext>
                </a:extLst>
              </p:cNvPr>
              <p:cNvPicPr/>
              <p:nvPr/>
            </p:nvPicPr>
            <p:blipFill>
              <a:blip r:embed="rId10" cstate="print"/>
              <a:stretch>
                <a:fillRect/>
              </a:stretch>
            </p:blipFill>
            <p:spPr>
              <a:xfrm>
                <a:off x="10856764" y="10224293"/>
                <a:ext cx="95991" cy="101603"/>
              </a:xfrm>
              <a:prstGeom prst="rect">
                <a:avLst/>
              </a:prstGeom>
            </p:spPr>
          </p:pic>
          <p:pic>
            <p:nvPicPr>
              <p:cNvPr id="72" name="object 13">
                <a:extLst>
                  <a:ext uri="{FF2B5EF4-FFF2-40B4-BE49-F238E27FC236}">
                    <a16:creationId xmlns:a16="http://schemas.microsoft.com/office/drawing/2014/main" id="{2E03058C-3046-03A4-0935-7D68FF3EAF4D}"/>
                  </a:ext>
                </a:extLst>
              </p:cNvPr>
              <p:cNvPicPr/>
              <p:nvPr/>
            </p:nvPicPr>
            <p:blipFill>
              <a:blip r:embed="rId11" cstate="print"/>
              <a:stretch>
                <a:fillRect/>
              </a:stretch>
            </p:blipFill>
            <p:spPr>
              <a:xfrm>
                <a:off x="10974455" y="10176971"/>
                <a:ext cx="94987" cy="148925"/>
              </a:xfrm>
              <a:prstGeom prst="rect">
                <a:avLst/>
              </a:prstGeom>
            </p:spPr>
          </p:pic>
          <p:sp>
            <p:nvSpPr>
              <p:cNvPr id="73" name="object 14">
                <a:extLst>
                  <a:ext uri="{FF2B5EF4-FFF2-40B4-BE49-F238E27FC236}">
                    <a16:creationId xmlns:a16="http://schemas.microsoft.com/office/drawing/2014/main" id="{27D91E28-C347-3974-CE9B-0F1EF9C33E74}"/>
                  </a:ext>
                </a:extLst>
              </p:cNvPr>
              <p:cNvSpPr/>
              <p:nvPr/>
            </p:nvSpPr>
            <p:spPr>
              <a:xfrm>
                <a:off x="11094635" y="10185962"/>
                <a:ext cx="19050" cy="138430"/>
              </a:xfrm>
              <a:custGeom>
                <a:avLst/>
                <a:gdLst/>
                <a:ahLst/>
                <a:cxnLst/>
                <a:rect l="l" t="t" r="r" b="b"/>
                <a:pathLst>
                  <a:path w="19050" h="138429">
                    <a:moveTo>
                      <a:pt x="16460" y="40099"/>
                    </a:moveTo>
                    <a:lnTo>
                      <a:pt x="2408" y="40099"/>
                    </a:lnTo>
                    <a:lnTo>
                      <a:pt x="2408" y="138281"/>
                    </a:lnTo>
                    <a:lnTo>
                      <a:pt x="16460" y="138281"/>
                    </a:lnTo>
                    <a:lnTo>
                      <a:pt x="16460" y="40099"/>
                    </a:lnTo>
                    <a:close/>
                  </a:path>
                  <a:path w="19050" h="138429">
                    <a:moveTo>
                      <a:pt x="14114" y="0"/>
                    </a:moveTo>
                    <a:lnTo>
                      <a:pt x="3916" y="545"/>
                    </a:lnTo>
                    <a:lnTo>
                      <a:pt x="0" y="4908"/>
                    </a:lnTo>
                    <a:lnTo>
                      <a:pt x="261" y="10016"/>
                    </a:lnTo>
                    <a:lnTo>
                      <a:pt x="261" y="10578"/>
                    </a:lnTo>
                    <a:lnTo>
                      <a:pt x="659" y="15603"/>
                    </a:lnTo>
                    <a:lnTo>
                      <a:pt x="4795" y="19140"/>
                    </a:lnTo>
                    <a:lnTo>
                      <a:pt x="9518" y="18777"/>
                    </a:lnTo>
                    <a:lnTo>
                      <a:pt x="9853" y="18777"/>
                    </a:lnTo>
                    <a:lnTo>
                      <a:pt x="15109" y="18495"/>
                    </a:lnTo>
                    <a:lnTo>
                      <a:pt x="19025" y="14132"/>
                    </a:lnTo>
                    <a:lnTo>
                      <a:pt x="18481" y="3917"/>
                    </a:lnTo>
                    <a:lnTo>
                      <a:pt x="14114" y="0"/>
                    </a:lnTo>
                    <a:close/>
                  </a:path>
                </a:pathLst>
              </a:custGeom>
              <a:solidFill>
                <a:srgbClr val="FFFFFF"/>
              </a:solidFill>
            </p:spPr>
            <p:txBody>
              <a:bodyPr wrap="square" lIns="0" tIns="0" rIns="0" bIns="0" rtlCol="0"/>
              <a:lstStyle/>
              <a:p>
                <a:endParaRPr/>
              </a:p>
            </p:txBody>
          </p:sp>
          <p:pic>
            <p:nvPicPr>
              <p:cNvPr id="74" name="object 15">
                <a:extLst>
                  <a:ext uri="{FF2B5EF4-FFF2-40B4-BE49-F238E27FC236}">
                    <a16:creationId xmlns:a16="http://schemas.microsoft.com/office/drawing/2014/main" id="{CAA9C1AC-C599-4027-D0EF-48CDAD1271C5}"/>
                  </a:ext>
                </a:extLst>
              </p:cNvPr>
              <p:cNvPicPr/>
              <p:nvPr/>
            </p:nvPicPr>
            <p:blipFill>
              <a:blip r:embed="rId12" cstate="print"/>
              <a:stretch>
                <a:fillRect/>
              </a:stretch>
            </p:blipFill>
            <p:spPr>
              <a:xfrm>
                <a:off x="11133995" y="10224408"/>
                <a:ext cx="90656" cy="101653"/>
              </a:xfrm>
              <a:prstGeom prst="rect">
                <a:avLst/>
              </a:prstGeom>
            </p:spPr>
          </p:pic>
          <p:pic>
            <p:nvPicPr>
              <p:cNvPr id="75" name="object 16">
                <a:extLst>
                  <a:ext uri="{FF2B5EF4-FFF2-40B4-BE49-F238E27FC236}">
                    <a16:creationId xmlns:a16="http://schemas.microsoft.com/office/drawing/2014/main" id="{386F1BF4-B169-DA0B-E171-49F0AD347488}"/>
                  </a:ext>
                </a:extLst>
              </p:cNvPr>
              <p:cNvPicPr/>
              <p:nvPr/>
            </p:nvPicPr>
            <p:blipFill>
              <a:blip r:embed="rId13" cstate="print"/>
              <a:stretch>
                <a:fillRect/>
              </a:stretch>
            </p:blipFill>
            <p:spPr>
              <a:xfrm>
                <a:off x="11246139" y="10224243"/>
                <a:ext cx="89096" cy="100495"/>
              </a:xfrm>
              <a:prstGeom prst="rect">
                <a:avLst/>
              </a:prstGeom>
            </p:spPr>
          </p:pic>
          <p:pic>
            <p:nvPicPr>
              <p:cNvPr id="76" name="object 17">
                <a:extLst>
                  <a:ext uri="{FF2B5EF4-FFF2-40B4-BE49-F238E27FC236}">
                    <a16:creationId xmlns:a16="http://schemas.microsoft.com/office/drawing/2014/main" id="{8B3B1178-D2DD-B011-1C28-B55EB3467B93}"/>
                  </a:ext>
                </a:extLst>
              </p:cNvPr>
              <p:cNvPicPr/>
              <p:nvPr/>
            </p:nvPicPr>
            <p:blipFill>
              <a:blip r:embed="rId14" cstate="print"/>
              <a:stretch>
                <a:fillRect/>
              </a:stretch>
            </p:blipFill>
            <p:spPr>
              <a:xfrm>
                <a:off x="11360020" y="10224243"/>
                <a:ext cx="89096" cy="100495"/>
              </a:xfrm>
              <a:prstGeom prst="rect">
                <a:avLst/>
              </a:prstGeom>
            </p:spPr>
          </p:pic>
          <p:pic>
            <p:nvPicPr>
              <p:cNvPr id="77" name="object 18">
                <a:extLst>
                  <a:ext uri="{FF2B5EF4-FFF2-40B4-BE49-F238E27FC236}">
                    <a16:creationId xmlns:a16="http://schemas.microsoft.com/office/drawing/2014/main" id="{739F8845-E4F5-39C9-F7B0-60DBF88ED186}"/>
                  </a:ext>
                </a:extLst>
              </p:cNvPr>
              <p:cNvPicPr/>
              <p:nvPr/>
            </p:nvPicPr>
            <p:blipFill>
              <a:blip r:embed="rId15" cstate="print"/>
              <a:stretch>
                <a:fillRect/>
              </a:stretch>
            </p:blipFill>
            <p:spPr>
              <a:xfrm>
                <a:off x="11469053" y="10224408"/>
                <a:ext cx="90803" cy="101653"/>
              </a:xfrm>
              <a:prstGeom prst="rect">
                <a:avLst/>
              </a:prstGeom>
            </p:spPr>
          </p:pic>
        </p:grpSp>
        <p:grpSp>
          <p:nvGrpSpPr>
            <p:cNvPr id="50" name="object 19">
              <a:extLst>
                <a:ext uri="{FF2B5EF4-FFF2-40B4-BE49-F238E27FC236}">
                  <a16:creationId xmlns:a16="http://schemas.microsoft.com/office/drawing/2014/main" id="{9B141529-0172-CDA5-36BB-47D2B9B50CEB}"/>
                </a:ext>
              </a:extLst>
            </p:cNvPr>
            <p:cNvGrpSpPr/>
            <p:nvPr/>
          </p:nvGrpSpPr>
          <p:grpSpPr>
            <a:xfrm>
              <a:off x="10527459" y="10392177"/>
              <a:ext cx="208279" cy="149860"/>
              <a:chOff x="10527459" y="10392177"/>
              <a:chExt cx="208279" cy="149860"/>
            </a:xfrm>
          </p:grpSpPr>
          <p:pic>
            <p:nvPicPr>
              <p:cNvPr id="67" name="object 20">
                <a:extLst>
                  <a:ext uri="{FF2B5EF4-FFF2-40B4-BE49-F238E27FC236}">
                    <a16:creationId xmlns:a16="http://schemas.microsoft.com/office/drawing/2014/main" id="{05D5D4DF-5E52-7DAB-6EB3-24489F849927}"/>
                  </a:ext>
                </a:extLst>
              </p:cNvPr>
              <p:cNvPicPr/>
              <p:nvPr/>
            </p:nvPicPr>
            <p:blipFill>
              <a:blip r:embed="rId16" cstate="print"/>
              <a:stretch>
                <a:fillRect/>
              </a:stretch>
            </p:blipFill>
            <p:spPr>
              <a:xfrm>
                <a:off x="10527459" y="10392177"/>
                <a:ext cx="95044" cy="148925"/>
              </a:xfrm>
              <a:prstGeom prst="rect">
                <a:avLst/>
              </a:prstGeom>
            </p:spPr>
          </p:pic>
          <p:pic>
            <p:nvPicPr>
              <p:cNvPr id="68" name="object 21">
                <a:extLst>
                  <a:ext uri="{FF2B5EF4-FFF2-40B4-BE49-F238E27FC236}">
                    <a16:creationId xmlns:a16="http://schemas.microsoft.com/office/drawing/2014/main" id="{DAEE0B90-0521-4CFA-9A9C-C54E6A3B6B0F}"/>
                  </a:ext>
                </a:extLst>
              </p:cNvPr>
              <p:cNvPicPr/>
              <p:nvPr/>
            </p:nvPicPr>
            <p:blipFill>
              <a:blip r:embed="rId17" cstate="print"/>
              <a:stretch>
                <a:fillRect/>
              </a:stretch>
            </p:blipFill>
            <p:spPr>
              <a:xfrm>
                <a:off x="10647466" y="10440772"/>
                <a:ext cx="87766" cy="100661"/>
              </a:xfrm>
              <a:prstGeom prst="rect">
                <a:avLst/>
              </a:prstGeom>
            </p:spPr>
          </p:pic>
        </p:grpSp>
        <p:grpSp>
          <p:nvGrpSpPr>
            <p:cNvPr id="51" name="object 22">
              <a:extLst>
                <a:ext uri="{FF2B5EF4-FFF2-40B4-BE49-F238E27FC236}">
                  <a16:creationId xmlns:a16="http://schemas.microsoft.com/office/drawing/2014/main" id="{7D004E3B-8F1C-CAFA-C8E8-A58D231CD8D4}"/>
                </a:ext>
              </a:extLst>
            </p:cNvPr>
            <p:cNvGrpSpPr/>
            <p:nvPr/>
          </p:nvGrpSpPr>
          <p:grpSpPr>
            <a:xfrm>
              <a:off x="10811922" y="10439450"/>
              <a:ext cx="727075" cy="137160"/>
              <a:chOff x="10811922" y="10439450"/>
              <a:chExt cx="727075" cy="137160"/>
            </a:xfrm>
          </p:grpSpPr>
          <p:pic>
            <p:nvPicPr>
              <p:cNvPr id="62" name="object 23">
                <a:extLst>
                  <a:ext uri="{FF2B5EF4-FFF2-40B4-BE49-F238E27FC236}">
                    <a16:creationId xmlns:a16="http://schemas.microsoft.com/office/drawing/2014/main" id="{A5FF53CD-F47A-0EFA-0DE8-1915BF0538E2}"/>
                  </a:ext>
                </a:extLst>
              </p:cNvPr>
              <p:cNvPicPr/>
              <p:nvPr/>
            </p:nvPicPr>
            <p:blipFill>
              <a:blip r:embed="rId18" cstate="print"/>
              <a:stretch>
                <a:fillRect/>
              </a:stretch>
            </p:blipFill>
            <p:spPr>
              <a:xfrm>
                <a:off x="10811922" y="10440442"/>
                <a:ext cx="95309" cy="135702"/>
              </a:xfrm>
              <a:prstGeom prst="rect">
                <a:avLst/>
              </a:prstGeom>
            </p:spPr>
          </p:pic>
          <p:pic>
            <p:nvPicPr>
              <p:cNvPr id="63" name="object 24">
                <a:extLst>
                  <a:ext uri="{FF2B5EF4-FFF2-40B4-BE49-F238E27FC236}">
                    <a16:creationId xmlns:a16="http://schemas.microsoft.com/office/drawing/2014/main" id="{F3C811E5-6365-CF66-446E-AF22648CFDD7}"/>
                  </a:ext>
                </a:extLst>
              </p:cNvPr>
              <p:cNvPicPr/>
              <p:nvPr/>
            </p:nvPicPr>
            <p:blipFill>
              <a:blip r:embed="rId19" cstate="print"/>
              <a:stretch>
                <a:fillRect/>
              </a:stretch>
            </p:blipFill>
            <p:spPr>
              <a:xfrm>
                <a:off x="10928787" y="10439615"/>
                <a:ext cx="154424" cy="101917"/>
              </a:xfrm>
              <a:prstGeom prst="rect">
                <a:avLst/>
              </a:prstGeom>
            </p:spPr>
          </p:pic>
          <p:pic>
            <p:nvPicPr>
              <p:cNvPr id="64" name="object 25">
                <a:extLst>
                  <a:ext uri="{FF2B5EF4-FFF2-40B4-BE49-F238E27FC236}">
                    <a16:creationId xmlns:a16="http://schemas.microsoft.com/office/drawing/2014/main" id="{FB88CFA0-F280-1021-FFD4-AFB8FDFAFF53}"/>
                  </a:ext>
                </a:extLst>
              </p:cNvPr>
              <p:cNvPicPr/>
              <p:nvPr/>
            </p:nvPicPr>
            <p:blipFill>
              <a:blip r:embed="rId20" cstate="print"/>
              <a:stretch>
                <a:fillRect/>
              </a:stretch>
            </p:blipFill>
            <p:spPr>
              <a:xfrm>
                <a:off x="11104813" y="10439483"/>
                <a:ext cx="208265" cy="136826"/>
              </a:xfrm>
              <a:prstGeom prst="rect">
                <a:avLst/>
              </a:prstGeom>
            </p:spPr>
          </p:pic>
          <p:pic>
            <p:nvPicPr>
              <p:cNvPr id="65" name="object 26">
                <a:extLst>
                  <a:ext uri="{FF2B5EF4-FFF2-40B4-BE49-F238E27FC236}">
                    <a16:creationId xmlns:a16="http://schemas.microsoft.com/office/drawing/2014/main" id="{602ACA86-853A-784D-4EEF-4C8F8E485C41}"/>
                  </a:ext>
                </a:extLst>
              </p:cNvPr>
              <p:cNvPicPr/>
              <p:nvPr/>
            </p:nvPicPr>
            <p:blipFill>
              <a:blip r:embed="rId21" cstate="print"/>
              <a:stretch>
                <a:fillRect/>
              </a:stretch>
            </p:blipFill>
            <p:spPr>
              <a:xfrm>
                <a:off x="11339529" y="10439450"/>
                <a:ext cx="88929" cy="100495"/>
              </a:xfrm>
              <a:prstGeom prst="rect">
                <a:avLst/>
              </a:prstGeom>
            </p:spPr>
          </p:pic>
          <p:pic>
            <p:nvPicPr>
              <p:cNvPr id="66" name="object 27">
                <a:extLst>
                  <a:ext uri="{FF2B5EF4-FFF2-40B4-BE49-F238E27FC236}">
                    <a16:creationId xmlns:a16="http://schemas.microsoft.com/office/drawing/2014/main" id="{CE0FDF08-6D30-E056-8D77-3B8ACBFBD814}"/>
                  </a:ext>
                </a:extLst>
              </p:cNvPr>
              <p:cNvPicPr/>
              <p:nvPr/>
            </p:nvPicPr>
            <p:blipFill>
              <a:blip r:embed="rId22" cstate="print"/>
              <a:stretch>
                <a:fillRect/>
              </a:stretch>
            </p:blipFill>
            <p:spPr>
              <a:xfrm>
                <a:off x="11448227" y="10439615"/>
                <a:ext cx="90646" cy="101818"/>
              </a:xfrm>
              <a:prstGeom prst="rect">
                <a:avLst/>
              </a:prstGeom>
            </p:spPr>
          </p:pic>
        </p:grpSp>
        <p:grpSp>
          <p:nvGrpSpPr>
            <p:cNvPr id="52" name="object 28">
              <a:extLst>
                <a:ext uri="{FF2B5EF4-FFF2-40B4-BE49-F238E27FC236}">
                  <a16:creationId xmlns:a16="http://schemas.microsoft.com/office/drawing/2014/main" id="{9A2990FE-4674-F31F-8A45-96D9241B6515}"/>
                </a:ext>
              </a:extLst>
            </p:cNvPr>
            <p:cNvGrpSpPr/>
            <p:nvPr/>
          </p:nvGrpSpPr>
          <p:grpSpPr>
            <a:xfrm>
              <a:off x="9354403" y="9961218"/>
              <a:ext cx="857885" cy="149860"/>
              <a:chOff x="9354403" y="9961218"/>
              <a:chExt cx="857885" cy="149860"/>
            </a:xfrm>
          </p:grpSpPr>
          <p:pic>
            <p:nvPicPr>
              <p:cNvPr id="55" name="object 29">
                <a:extLst>
                  <a:ext uri="{FF2B5EF4-FFF2-40B4-BE49-F238E27FC236}">
                    <a16:creationId xmlns:a16="http://schemas.microsoft.com/office/drawing/2014/main" id="{BF9E3CF8-B940-CC26-BD34-2352F1D60047}"/>
                  </a:ext>
                </a:extLst>
              </p:cNvPr>
              <p:cNvPicPr/>
              <p:nvPr/>
            </p:nvPicPr>
            <p:blipFill>
              <a:blip r:embed="rId23" cstate="print"/>
              <a:stretch>
                <a:fillRect/>
              </a:stretch>
            </p:blipFill>
            <p:spPr>
              <a:xfrm>
                <a:off x="9354403" y="9961218"/>
                <a:ext cx="235042" cy="149636"/>
              </a:xfrm>
              <a:prstGeom prst="rect">
                <a:avLst/>
              </a:prstGeom>
            </p:spPr>
          </p:pic>
          <p:pic>
            <p:nvPicPr>
              <p:cNvPr id="56" name="object 30">
                <a:extLst>
                  <a:ext uri="{FF2B5EF4-FFF2-40B4-BE49-F238E27FC236}">
                    <a16:creationId xmlns:a16="http://schemas.microsoft.com/office/drawing/2014/main" id="{1E1BE373-9A34-46B1-F16F-978F7ECC33F6}"/>
                  </a:ext>
                </a:extLst>
              </p:cNvPr>
              <p:cNvPicPr/>
              <p:nvPr/>
            </p:nvPicPr>
            <p:blipFill>
              <a:blip r:embed="rId24" cstate="print"/>
              <a:stretch>
                <a:fillRect/>
              </a:stretch>
            </p:blipFill>
            <p:spPr>
              <a:xfrm>
                <a:off x="9615395" y="10008871"/>
                <a:ext cx="88760" cy="100660"/>
              </a:xfrm>
              <a:prstGeom prst="rect">
                <a:avLst/>
              </a:prstGeom>
            </p:spPr>
          </p:pic>
          <p:pic>
            <p:nvPicPr>
              <p:cNvPr id="57" name="object 31">
                <a:extLst>
                  <a:ext uri="{FF2B5EF4-FFF2-40B4-BE49-F238E27FC236}">
                    <a16:creationId xmlns:a16="http://schemas.microsoft.com/office/drawing/2014/main" id="{7B4C416D-32D2-3D8E-BA6F-A7C770763B03}"/>
                  </a:ext>
                </a:extLst>
              </p:cNvPr>
              <p:cNvPicPr/>
              <p:nvPr/>
            </p:nvPicPr>
            <p:blipFill>
              <a:blip r:embed="rId25" cstate="print"/>
              <a:stretch>
                <a:fillRect/>
              </a:stretch>
            </p:blipFill>
            <p:spPr>
              <a:xfrm>
                <a:off x="9724723" y="10009102"/>
                <a:ext cx="95631" cy="101586"/>
              </a:xfrm>
              <a:prstGeom prst="rect">
                <a:avLst/>
              </a:prstGeom>
            </p:spPr>
          </p:pic>
          <p:pic>
            <p:nvPicPr>
              <p:cNvPr id="58" name="object 32">
                <a:extLst>
                  <a:ext uri="{FF2B5EF4-FFF2-40B4-BE49-F238E27FC236}">
                    <a16:creationId xmlns:a16="http://schemas.microsoft.com/office/drawing/2014/main" id="{2EFC7189-852E-8306-3E97-5BFE0FDEBBE3}"/>
                  </a:ext>
                </a:extLst>
              </p:cNvPr>
              <p:cNvPicPr/>
              <p:nvPr/>
            </p:nvPicPr>
            <p:blipFill>
              <a:blip r:embed="rId26" cstate="print"/>
              <a:stretch>
                <a:fillRect/>
              </a:stretch>
            </p:blipFill>
            <p:spPr>
              <a:xfrm>
                <a:off x="9841911" y="9961763"/>
                <a:ext cx="94972" cy="148925"/>
              </a:xfrm>
              <a:prstGeom prst="rect">
                <a:avLst/>
              </a:prstGeom>
            </p:spPr>
          </p:pic>
          <p:sp>
            <p:nvSpPr>
              <p:cNvPr id="59" name="object 33">
                <a:extLst>
                  <a:ext uri="{FF2B5EF4-FFF2-40B4-BE49-F238E27FC236}">
                    <a16:creationId xmlns:a16="http://schemas.microsoft.com/office/drawing/2014/main" id="{DA85385F-9948-31C2-88AE-A721426B6815}"/>
                  </a:ext>
                </a:extLst>
              </p:cNvPr>
              <p:cNvSpPr/>
              <p:nvPr/>
            </p:nvSpPr>
            <p:spPr>
              <a:xfrm>
                <a:off x="9962334" y="9972045"/>
                <a:ext cx="19050" cy="137160"/>
              </a:xfrm>
              <a:custGeom>
                <a:avLst/>
                <a:gdLst/>
                <a:ahLst/>
                <a:cxnLst/>
                <a:rect l="l" t="t" r="r" b="b"/>
                <a:pathLst>
                  <a:path w="19050" h="137159">
                    <a:moveTo>
                      <a:pt x="16198" y="38809"/>
                    </a:moveTo>
                    <a:lnTo>
                      <a:pt x="2149" y="38809"/>
                    </a:lnTo>
                    <a:lnTo>
                      <a:pt x="2149" y="136991"/>
                    </a:lnTo>
                    <a:lnTo>
                      <a:pt x="16198" y="136991"/>
                    </a:lnTo>
                    <a:lnTo>
                      <a:pt x="16198" y="38809"/>
                    </a:lnTo>
                    <a:close/>
                  </a:path>
                  <a:path w="19050" h="137159">
                    <a:moveTo>
                      <a:pt x="14366" y="462"/>
                    </a:moveTo>
                    <a:lnTo>
                      <a:pt x="3781" y="462"/>
                    </a:lnTo>
                    <a:lnTo>
                      <a:pt x="67" y="4065"/>
                    </a:lnTo>
                    <a:lnTo>
                      <a:pt x="0" y="9288"/>
                    </a:lnTo>
                    <a:lnTo>
                      <a:pt x="396" y="14313"/>
                    </a:lnTo>
                    <a:lnTo>
                      <a:pt x="4529" y="17850"/>
                    </a:lnTo>
                    <a:lnTo>
                      <a:pt x="9256" y="17487"/>
                    </a:lnTo>
                    <a:lnTo>
                      <a:pt x="11223" y="17487"/>
                    </a:lnTo>
                    <a:lnTo>
                      <a:pt x="14760" y="17404"/>
                    </a:lnTo>
                    <a:lnTo>
                      <a:pt x="18463" y="13553"/>
                    </a:lnTo>
                    <a:lnTo>
                      <a:pt x="18348" y="8197"/>
                    </a:lnTo>
                    <a:lnTo>
                      <a:pt x="17851" y="3321"/>
                    </a:lnTo>
                    <a:lnTo>
                      <a:pt x="14366" y="462"/>
                    </a:lnTo>
                    <a:close/>
                  </a:path>
                  <a:path w="19050" h="137159">
                    <a:moveTo>
                      <a:pt x="11223" y="17487"/>
                    </a:moveTo>
                    <a:lnTo>
                      <a:pt x="9256" y="17487"/>
                    </a:lnTo>
                    <a:lnTo>
                      <a:pt x="9835" y="17519"/>
                    </a:lnTo>
                    <a:lnTo>
                      <a:pt x="11223" y="17487"/>
                    </a:lnTo>
                    <a:close/>
                  </a:path>
                  <a:path w="19050" h="137159">
                    <a:moveTo>
                      <a:pt x="10397" y="346"/>
                    </a:moveTo>
                    <a:lnTo>
                      <a:pt x="3901" y="346"/>
                    </a:lnTo>
                    <a:lnTo>
                      <a:pt x="9256" y="462"/>
                    </a:lnTo>
                    <a:lnTo>
                      <a:pt x="10397" y="346"/>
                    </a:lnTo>
                    <a:close/>
                  </a:path>
                  <a:path w="19050" h="137159">
                    <a:moveTo>
                      <a:pt x="13801" y="0"/>
                    </a:moveTo>
                    <a:lnTo>
                      <a:pt x="10397" y="346"/>
                    </a:lnTo>
                    <a:lnTo>
                      <a:pt x="14224" y="346"/>
                    </a:lnTo>
                    <a:lnTo>
                      <a:pt x="13801" y="0"/>
                    </a:lnTo>
                    <a:close/>
                  </a:path>
                </a:pathLst>
              </a:custGeom>
              <a:solidFill>
                <a:srgbClr val="FFFFFF"/>
              </a:solidFill>
            </p:spPr>
            <p:txBody>
              <a:bodyPr wrap="square" lIns="0" tIns="0" rIns="0" bIns="0" rtlCol="0"/>
              <a:lstStyle/>
              <a:p>
                <a:endParaRPr/>
              </a:p>
            </p:txBody>
          </p:sp>
          <p:pic>
            <p:nvPicPr>
              <p:cNvPr id="60" name="object 34">
                <a:extLst>
                  <a:ext uri="{FF2B5EF4-FFF2-40B4-BE49-F238E27FC236}">
                    <a16:creationId xmlns:a16="http://schemas.microsoft.com/office/drawing/2014/main" id="{E64B1EDA-5890-11FC-E087-F16FB6A6C049}"/>
                  </a:ext>
                </a:extLst>
              </p:cNvPr>
              <p:cNvPicPr/>
              <p:nvPr/>
            </p:nvPicPr>
            <p:blipFill>
              <a:blip r:embed="rId27" cstate="print"/>
              <a:stretch>
                <a:fillRect/>
              </a:stretch>
            </p:blipFill>
            <p:spPr>
              <a:xfrm>
                <a:off x="10001748" y="10009119"/>
                <a:ext cx="95465" cy="101569"/>
              </a:xfrm>
              <a:prstGeom prst="rect">
                <a:avLst/>
              </a:prstGeom>
            </p:spPr>
          </p:pic>
          <p:pic>
            <p:nvPicPr>
              <p:cNvPr id="61" name="object 35">
                <a:extLst>
                  <a:ext uri="{FF2B5EF4-FFF2-40B4-BE49-F238E27FC236}">
                    <a16:creationId xmlns:a16="http://schemas.microsoft.com/office/drawing/2014/main" id="{FE808E50-0658-C013-2300-9760E63CED8A}"/>
                  </a:ext>
                </a:extLst>
              </p:cNvPr>
              <p:cNvPicPr/>
              <p:nvPr/>
            </p:nvPicPr>
            <p:blipFill>
              <a:blip r:embed="rId28" cstate="print"/>
              <a:stretch>
                <a:fillRect/>
              </a:stretch>
            </p:blipFill>
            <p:spPr>
              <a:xfrm>
                <a:off x="10122999" y="10008871"/>
                <a:ext cx="89090" cy="100660"/>
              </a:xfrm>
              <a:prstGeom prst="rect">
                <a:avLst/>
              </a:prstGeom>
            </p:spPr>
          </p:pic>
        </p:grpSp>
        <p:pic>
          <p:nvPicPr>
            <p:cNvPr id="53" name="object 36">
              <a:extLst>
                <a:ext uri="{FF2B5EF4-FFF2-40B4-BE49-F238E27FC236}">
                  <a16:creationId xmlns:a16="http://schemas.microsoft.com/office/drawing/2014/main" id="{F6464959-5EE5-D48D-5776-D4CF5DF868B7}"/>
                </a:ext>
              </a:extLst>
            </p:cNvPr>
            <p:cNvPicPr/>
            <p:nvPr/>
          </p:nvPicPr>
          <p:blipFill>
            <a:blip r:embed="rId29" cstate="print"/>
            <a:stretch>
              <a:fillRect/>
            </a:stretch>
          </p:blipFill>
          <p:spPr>
            <a:xfrm>
              <a:off x="9346634" y="10178622"/>
              <a:ext cx="1026447" cy="362876"/>
            </a:xfrm>
            <a:prstGeom prst="rect">
              <a:avLst/>
            </a:prstGeom>
          </p:spPr>
        </p:pic>
        <p:sp>
          <p:nvSpPr>
            <p:cNvPr id="54" name="object 37">
              <a:extLst>
                <a:ext uri="{FF2B5EF4-FFF2-40B4-BE49-F238E27FC236}">
                  <a16:creationId xmlns:a16="http://schemas.microsoft.com/office/drawing/2014/main" id="{4EC30273-C371-68CB-6C65-7918F7C7A5B9}"/>
                </a:ext>
              </a:extLst>
            </p:cNvPr>
            <p:cNvSpPr/>
            <p:nvPr/>
          </p:nvSpPr>
          <p:spPr>
            <a:xfrm>
              <a:off x="8555939" y="9895008"/>
              <a:ext cx="656590" cy="705485"/>
            </a:xfrm>
            <a:custGeom>
              <a:avLst/>
              <a:gdLst/>
              <a:ahLst/>
              <a:cxnLst/>
              <a:rect l="l" t="t" r="r" b="b"/>
              <a:pathLst>
                <a:path w="656590" h="705484">
                  <a:moveTo>
                    <a:pt x="323659" y="590638"/>
                  </a:moveTo>
                  <a:lnTo>
                    <a:pt x="174625" y="441591"/>
                  </a:lnTo>
                  <a:lnTo>
                    <a:pt x="143789" y="402501"/>
                  </a:lnTo>
                  <a:lnTo>
                    <a:pt x="123240" y="358889"/>
                  </a:lnTo>
                  <a:lnTo>
                    <a:pt x="112979" y="312572"/>
                  </a:lnTo>
                  <a:lnTo>
                    <a:pt x="112966" y="265353"/>
                  </a:lnTo>
                  <a:lnTo>
                    <a:pt x="123202" y="219062"/>
                  </a:lnTo>
                  <a:lnTo>
                    <a:pt x="143649" y="175501"/>
                  </a:lnTo>
                  <a:lnTo>
                    <a:pt x="60439" y="258826"/>
                  </a:lnTo>
                  <a:lnTo>
                    <a:pt x="30251" y="296824"/>
                  </a:lnTo>
                  <a:lnTo>
                    <a:pt x="10121" y="339280"/>
                  </a:lnTo>
                  <a:lnTo>
                    <a:pt x="38" y="384429"/>
                  </a:lnTo>
                  <a:lnTo>
                    <a:pt x="0" y="430479"/>
                  </a:lnTo>
                  <a:lnTo>
                    <a:pt x="10033" y="475640"/>
                  </a:lnTo>
                  <a:lnTo>
                    <a:pt x="30111" y="518134"/>
                  </a:lnTo>
                  <a:lnTo>
                    <a:pt x="60312" y="556234"/>
                  </a:lnTo>
                  <a:lnTo>
                    <a:pt x="209207" y="705104"/>
                  </a:lnTo>
                  <a:lnTo>
                    <a:pt x="323659" y="590638"/>
                  </a:lnTo>
                  <a:close/>
                </a:path>
                <a:path w="656590" h="705484">
                  <a:moveTo>
                    <a:pt x="530796" y="311111"/>
                  </a:moveTo>
                  <a:lnTo>
                    <a:pt x="530771" y="266255"/>
                  </a:lnTo>
                  <a:lnTo>
                    <a:pt x="521068" y="222491"/>
                  </a:lnTo>
                  <a:lnTo>
                    <a:pt x="501573" y="181203"/>
                  </a:lnTo>
                  <a:lnTo>
                    <a:pt x="472401" y="144360"/>
                  </a:lnTo>
                  <a:lnTo>
                    <a:pt x="328041" y="0"/>
                  </a:lnTo>
                  <a:lnTo>
                    <a:pt x="183680" y="144360"/>
                  </a:lnTo>
                  <a:lnTo>
                    <a:pt x="154406" y="181241"/>
                  </a:lnTo>
                  <a:lnTo>
                    <a:pt x="134912" y="222427"/>
                  </a:lnTo>
                  <a:lnTo>
                    <a:pt x="125145" y="266255"/>
                  </a:lnTo>
                  <a:lnTo>
                    <a:pt x="125145" y="311111"/>
                  </a:lnTo>
                  <a:lnTo>
                    <a:pt x="134823" y="354825"/>
                  </a:lnTo>
                  <a:lnTo>
                    <a:pt x="154279" y="396062"/>
                  </a:lnTo>
                  <a:lnTo>
                    <a:pt x="183476" y="432943"/>
                  </a:lnTo>
                  <a:lnTo>
                    <a:pt x="179285" y="437502"/>
                  </a:lnTo>
                  <a:lnTo>
                    <a:pt x="183667" y="433120"/>
                  </a:lnTo>
                  <a:lnTo>
                    <a:pt x="328041" y="577507"/>
                  </a:lnTo>
                  <a:lnTo>
                    <a:pt x="472427" y="433120"/>
                  </a:lnTo>
                  <a:lnTo>
                    <a:pt x="501611" y="396240"/>
                  </a:lnTo>
                  <a:lnTo>
                    <a:pt x="521068" y="354990"/>
                  </a:lnTo>
                  <a:lnTo>
                    <a:pt x="530796" y="311111"/>
                  </a:lnTo>
                  <a:close/>
                </a:path>
                <a:path w="656590" h="705484">
                  <a:moveTo>
                    <a:pt x="656005" y="384721"/>
                  </a:moveTo>
                  <a:lnTo>
                    <a:pt x="646010" y="339559"/>
                  </a:lnTo>
                  <a:lnTo>
                    <a:pt x="625957" y="297065"/>
                  </a:lnTo>
                  <a:lnTo>
                    <a:pt x="595833" y="259016"/>
                  </a:lnTo>
                  <a:lnTo>
                    <a:pt x="512394" y="175577"/>
                  </a:lnTo>
                  <a:lnTo>
                    <a:pt x="532815" y="219252"/>
                  </a:lnTo>
                  <a:lnTo>
                    <a:pt x="543013" y="265645"/>
                  </a:lnTo>
                  <a:lnTo>
                    <a:pt x="542963" y="312953"/>
                  </a:lnTo>
                  <a:lnTo>
                    <a:pt x="532638" y="359308"/>
                  </a:lnTo>
                  <a:lnTo>
                    <a:pt x="512064" y="402894"/>
                  </a:lnTo>
                  <a:lnTo>
                    <a:pt x="481190" y="441883"/>
                  </a:lnTo>
                  <a:lnTo>
                    <a:pt x="332422" y="590651"/>
                  </a:lnTo>
                  <a:lnTo>
                    <a:pt x="446722" y="705104"/>
                  </a:lnTo>
                  <a:lnTo>
                    <a:pt x="595490" y="556348"/>
                  </a:lnTo>
                  <a:lnTo>
                    <a:pt x="625690" y="518375"/>
                  </a:lnTo>
                  <a:lnTo>
                    <a:pt x="645845" y="475919"/>
                  </a:lnTo>
                  <a:lnTo>
                    <a:pt x="655955" y="430771"/>
                  </a:lnTo>
                  <a:lnTo>
                    <a:pt x="656005" y="384721"/>
                  </a:lnTo>
                  <a:close/>
                </a:path>
              </a:pathLst>
            </a:custGeom>
            <a:solidFill>
              <a:srgbClr val="FFFFFF"/>
            </a:solidFill>
          </p:spPr>
          <p:txBody>
            <a:bodyPr wrap="square" lIns="0" tIns="0" rIns="0" bIns="0" rtlCol="0"/>
            <a:lstStyle/>
            <a:p>
              <a:endParaRPr/>
            </a:p>
          </p:txBody>
        </p:sp>
      </p:grpSp>
    </p:spTree>
    <p:extLst>
      <p:ext uri="{BB962C8B-B14F-4D97-AF65-F5344CB8AC3E}">
        <p14:creationId xmlns:p14="http://schemas.microsoft.com/office/powerpoint/2010/main" val="4236484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4B20D3-38EE-6FD2-2DF7-C420790663A1}"/>
              </a:ext>
            </a:extLst>
          </p:cNvPr>
          <p:cNvPicPr>
            <a:picLocks noChangeAspect="1"/>
          </p:cNvPicPr>
          <p:nvPr/>
        </p:nvPicPr>
        <p:blipFill>
          <a:blip r:embed="rId2">
            <a:extLst>
              <a:ext uri="{28A0092B-C50C-407E-A947-70E740481C1C}">
                <a14:useLocalDpi xmlns:a14="http://schemas.microsoft.com/office/drawing/2010/main" val="0"/>
              </a:ext>
            </a:extLst>
          </a:blip>
          <a:srcRect t="7796" b="7796"/>
          <a:stretch/>
        </p:blipFill>
        <p:spPr>
          <a:xfrm>
            <a:off x="-1" y="0"/>
            <a:ext cx="20105511" cy="11309350"/>
          </a:xfrm>
          <a:prstGeom prst="rect">
            <a:avLst/>
          </a:prstGeom>
        </p:spPr>
      </p:pic>
      <p:sp>
        <p:nvSpPr>
          <p:cNvPr id="3" name="Round Diagonal Corner of Rectangle 2">
            <a:extLst>
              <a:ext uri="{FF2B5EF4-FFF2-40B4-BE49-F238E27FC236}">
                <a16:creationId xmlns:a16="http://schemas.microsoft.com/office/drawing/2014/main" id="{9BDCDB48-AB45-C066-121C-C341992BAB1B}"/>
              </a:ext>
            </a:extLst>
          </p:cNvPr>
          <p:cNvSpPr/>
          <p:nvPr/>
        </p:nvSpPr>
        <p:spPr>
          <a:xfrm>
            <a:off x="5022850" y="2759075"/>
            <a:ext cx="10058400" cy="5867400"/>
          </a:xfrm>
          <a:prstGeom prst="round2DiagRect">
            <a:avLst/>
          </a:prstGeom>
          <a:solidFill>
            <a:srgbClr val="E7F4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solidFill>
                <a:srgbClr val="E7F4E6"/>
              </a:solidFill>
            </a:endParaRPr>
          </a:p>
        </p:txBody>
      </p:sp>
      <p:cxnSp>
        <p:nvCxnSpPr>
          <p:cNvPr id="8" name="Straight Connector 7">
            <a:extLst>
              <a:ext uri="{FF2B5EF4-FFF2-40B4-BE49-F238E27FC236}">
                <a16:creationId xmlns:a16="http://schemas.microsoft.com/office/drawing/2014/main" id="{57D53F17-EE19-3D4D-486D-88017B3A4DB3}"/>
              </a:ext>
            </a:extLst>
          </p:cNvPr>
          <p:cNvCxnSpPr>
            <a:cxnSpLocks/>
          </p:cNvCxnSpPr>
          <p:nvPr/>
        </p:nvCxnSpPr>
        <p:spPr>
          <a:xfrm>
            <a:off x="5708650" y="6565742"/>
            <a:ext cx="8686800" cy="0"/>
          </a:xfrm>
          <a:prstGeom prst="line">
            <a:avLst/>
          </a:prstGeom>
          <a:ln w="19050">
            <a:solidFill>
              <a:srgbClr val="33B044"/>
            </a:solidFill>
          </a:ln>
        </p:spPr>
        <p:style>
          <a:lnRef idx="1">
            <a:schemeClr val="accent1"/>
          </a:lnRef>
          <a:fillRef idx="0">
            <a:schemeClr val="accent1"/>
          </a:fillRef>
          <a:effectRef idx="0">
            <a:schemeClr val="accent1"/>
          </a:effectRef>
          <a:fontRef idx="minor">
            <a:schemeClr val="tx1"/>
          </a:fontRef>
        </p:style>
      </p:cxnSp>
      <p:sp>
        <p:nvSpPr>
          <p:cNvPr id="9" name="object 4">
            <a:extLst>
              <a:ext uri="{FF2B5EF4-FFF2-40B4-BE49-F238E27FC236}">
                <a16:creationId xmlns:a16="http://schemas.microsoft.com/office/drawing/2014/main" id="{C5960D20-86B4-1B85-98B6-72E802177D54}"/>
              </a:ext>
            </a:extLst>
          </p:cNvPr>
          <p:cNvSpPr txBox="1">
            <a:spLocks/>
          </p:cNvSpPr>
          <p:nvPr/>
        </p:nvSpPr>
        <p:spPr>
          <a:xfrm>
            <a:off x="5632450" y="6856649"/>
            <a:ext cx="9448800" cy="709168"/>
          </a:xfrm>
          <a:prstGeom prst="rect">
            <a:avLst/>
          </a:prstGeom>
        </p:spPr>
        <p:txBody>
          <a:bodyPr vert="horz" wrap="square" lIns="0" tIns="16510" rIns="0" bIns="0" rtlCol="0">
            <a:spAutoFit/>
          </a:bodyPr>
          <a:lstStyle>
            <a:lvl1pPr>
              <a:defRPr>
                <a:latin typeface="+mj-lt"/>
                <a:ea typeface="+mj-ea"/>
                <a:cs typeface="+mj-cs"/>
              </a:defRPr>
            </a:lvl1pPr>
          </a:lstStyle>
          <a:p>
            <a:pPr marL="12700">
              <a:spcBef>
                <a:spcPts val="130"/>
              </a:spcBef>
            </a:pPr>
            <a:r>
              <a:rPr lang="fr-FR" sz="4500" b="1" dirty="0">
                <a:solidFill>
                  <a:srgbClr val="33B044"/>
                </a:solidFill>
                <a:latin typeface="Muli" pitchFamily="2" charset="77"/>
              </a:rPr>
              <a:t>Bonne journée nationale du propane !</a:t>
            </a:r>
          </a:p>
        </p:txBody>
      </p:sp>
      <p:sp>
        <p:nvSpPr>
          <p:cNvPr id="12" name="Rounded Rectangle 11">
            <a:extLst>
              <a:ext uri="{FF2B5EF4-FFF2-40B4-BE49-F238E27FC236}">
                <a16:creationId xmlns:a16="http://schemas.microsoft.com/office/drawing/2014/main" id="{FBD278CE-6468-C8F5-F315-44387C2B2BA6}"/>
              </a:ext>
            </a:extLst>
          </p:cNvPr>
          <p:cNvSpPr/>
          <p:nvPr/>
        </p:nvSpPr>
        <p:spPr>
          <a:xfrm>
            <a:off x="7156450" y="8126653"/>
            <a:ext cx="5791200" cy="1063467"/>
          </a:xfrm>
          <a:prstGeom prst="roundRect">
            <a:avLst/>
          </a:prstGeom>
          <a:solidFill>
            <a:srgbClr val="33B0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1" name="object 4">
            <a:extLst>
              <a:ext uri="{FF2B5EF4-FFF2-40B4-BE49-F238E27FC236}">
                <a16:creationId xmlns:a16="http://schemas.microsoft.com/office/drawing/2014/main" id="{607A8B4F-83DB-F84E-3501-2A2063DAA590}"/>
              </a:ext>
            </a:extLst>
          </p:cNvPr>
          <p:cNvSpPr txBox="1">
            <a:spLocks/>
          </p:cNvSpPr>
          <p:nvPr/>
        </p:nvSpPr>
        <p:spPr>
          <a:xfrm>
            <a:off x="7899399" y="8279052"/>
            <a:ext cx="4669725" cy="1506823"/>
          </a:xfrm>
          <a:prstGeom prst="rect">
            <a:avLst/>
          </a:prstGeom>
        </p:spPr>
        <p:txBody>
          <a:bodyPr vert="horz" wrap="square" lIns="0" tIns="16510" rIns="0" bIns="0" rtlCol="0">
            <a:spAutoFit/>
          </a:bodyPr>
          <a:lstStyle>
            <a:lvl1pPr>
              <a:defRPr>
                <a:latin typeface="+mj-lt"/>
                <a:ea typeface="+mj-ea"/>
                <a:cs typeface="+mj-cs"/>
              </a:defRPr>
            </a:lvl1pPr>
          </a:lstStyle>
          <a:p>
            <a:pPr marL="12700" algn="ctr">
              <a:spcBef>
                <a:spcPts val="130"/>
              </a:spcBef>
            </a:pPr>
            <a:r>
              <a:rPr lang="en-GB" sz="4800" b="1" spc="-20" dirty="0">
                <a:solidFill>
                  <a:schemeClr val="bg1"/>
                </a:solidFill>
                <a:latin typeface="Muli" pitchFamily="2" charset="77"/>
                <a:cs typeface="Serenity-Light"/>
              </a:rPr>
              <a:t>#énergiepourtous </a:t>
            </a:r>
          </a:p>
          <a:p>
            <a:pPr marL="12700" algn="ctr">
              <a:spcBef>
                <a:spcPts val="130"/>
              </a:spcBef>
            </a:pPr>
            <a:endParaRPr lang="en-GB" sz="4800" b="1" spc="-10" dirty="0">
              <a:solidFill>
                <a:schemeClr val="bg1"/>
              </a:solidFill>
              <a:latin typeface="Muli" pitchFamily="2" charset="77"/>
            </a:endParaRPr>
          </a:p>
        </p:txBody>
      </p:sp>
      <p:pic>
        <p:nvPicPr>
          <p:cNvPr id="4" name="Picture 3" descr="A black background with blue text and green text&#10;&#10;Description automatically generated">
            <a:extLst>
              <a:ext uri="{FF2B5EF4-FFF2-40B4-BE49-F238E27FC236}">
                <a16:creationId xmlns:a16="http://schemas.microsoft.com/office/drawing/2014/main" id="{65E37410-F802-C447-02AE-7807CF460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6939" y="3859391"/>
            <a:ext cx="8870221" cy="2110596"/>
          </a:xfrm>
          <a:prstGeom prst="rect">
            <a:avLst/>
          </a:prstGeom>
        </p:spPr>
      </p:pic>
    </p:spTree>
    <p:extLst>
      <p:ext uri="{BB962C8B-B14F-4D97-AF65-F5344CB8AC3E}">
        <p14:creationId xmlns:p14="http://schemas.microsoft.com/office/powerpoint/2010/main" val="2604694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4B20D3-38EE-6FD2-2DF7-C420790663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20105511" cy="11309350"/>
          </a:xfrm>
          <a:prstGeom prst="rect">
            <a:avLst/>
          </a:prstGeom>
        </p:spPr>
      </p:pic>
      <p:cxnSp>
        <p:nvCxnSpPr>
          <p:cNvPr id="8" name="Straight Connector 7">
            <a:extLst>
              <a:ext uri="{FF2B5EF4-FFF2-40B4-BE49-F238E27FC236}">
                <a16:creationId xmlns:a16="http://schemas.microsoft.com/office/drawing/2014/main" id="{57D53F17-EE19-3D4D-486D-88017B3A4DB3}"/>
              </a:ext>
            </a:extLst>
          </p:cNvPr>
          <p:cNvCxnSpPr>
            <a:cxnSpLocks/>
          </p:cNvCxnSpPr>
          <p:nvPr/>
        </p:nvCxnSpPr>
        <p:spPr>
          <a:xfrm>
            <a:off x="4660955" y="6565742"/>
            <a:ext cx="10782190" cy="0"/>
          </a:xfrm>
          <a:prstGeom prst="line">
            <a:avLst/>
          </a:prstGeom>
          <a:ln w="19050">
            <a:solidFill>
              <a:schemeClr val="bg1">
                <a:alpha val="51208"/>
              </a:schemeClr>
            </a:solidFill>
          </a:ln>
        </p:spPr>
        <p:style>
          <a:lnRef idx="1">
            <a:schemeClr val="accent1"/>
          </a:lnRef>
          <a:fillRef idx="0">
            <a:schemeClr val="accent1"/>
          </a:fillRef>
          <a:effectRef idx="0">
            <a:schemeClr val="accent1"/>
          </a:effectRef>
          <a:fontRef idx="minor">
            <a:schemeClr val="tx1"/>
          </a:fontRef>
        </p:style>
      </p:cxnSp>
      <p:sp>
        <p:nvSpPr>
          <p:cNvPr id="9" name="object 4">
            <a:extLst>
              <a:ext uri="{FF2B5EF4-FFF2-40B4-BE49-F238E27FC236}">
                <a16:creationId xmlns:a16="http://schemas.microsoft.com/office/drawing/2014/main" id="{C5960D20-86B4-1B85-98B6-72E802177D54}"/>
              </a:ext>
            </a:extLst>
          </p:cNvPr>
          <p:cNvSpPr txBox="1">
            <a:spLocks/>
          </p:cNvSpPr>
          <p:nvPr/>
        </p:nvSpPr>
        <p:spPr>
          <a:xfrm>
            <a:off x="4660954" y="6856649"/>
            <a:ext cx="11178313" cy="847668"/>
          </a:xfrm>
          <a:prstGeom prst="rect">
            <a:avLst/>
          </a:prstGeom>
        </p:spPr>
        <p:txBody>
          <a:bodyPr vert="horz" wrap="square" lIns="0" tIns="16510" rIns="0" bIns="0" rtlCol="0">
            <a:spAutoFit/>
          </a:bodyPr>
          <a:lstStyle>
            <a:lvl1pPr>
              <a:defRPr>
                <a:latin typeface="+mj-lt"/>
                <a:ea typeface="+mj-ea"/>
                <a:cs typeface="+mj-cs"/>
              </a:defRPr>
            </a:lvl1pPr>
          </a:lstStyle>
          <a:p>
            <a:pPr marL="12700" algn="ctr">
              <a:spcBef>
                <a:spcPts val="130"/>
              </a:spcBef>
            </a:pPr>
            <a:r>
              <a:rPr lang="fr-FR" sz="5400" b="1" dirty="0">
                <a:solidFill>
                  <a:schemeClr val="bg1"/>
                </a:solidFill>
                <a:latin typeface="Muli" pitchFamily="2" charset="77"/>
              </a:rPr>
              <a:t>Bonne journée nationale du propane !</a:t>
            </a:r>
          </a:p>
        </p:txBody>
      </p:sp>
      <p:sp>
        <p:nvSpPr>
          <p:cNvPr id="11" name="object 4">
            <a:extLst>
              <a:ext uri="{FF2B5EF4-FFF2-40B4-BE49-F238E27FC236}">
                <a16:creationId xmlns:a16="http://schemas.microsoft.com/office/drawing/2014/main" id="{607A8B4F-83DB-F84E-3501-2A2063DAA590}"/>
              </a:ext>
            </a:extLst>
          </p:cNvPr>
          <p:cNvSpPr txBox="1">
            <a:spLocks/>
          </p:cNvSpPr>
          <p:nvPr/>
        </p:nvSpPr>
        <p:spPr>
          <a:xfrm>
            <a:off x="7899399" y="7990592"/>
            <a:ext cx="4840207" cy="1506823"/>
          </a:xfrm>
          <a:prstGeom prst="rect">
            <a:avLst/>
          </a:prstGeom>
        </p:spPr>
        <p:txBody>
          <a:bodyPr vert="horz" wrap="square" lIns="0" tIns="16510" rIns="0" bIns="0" rtlCol="0">
            <a:spAutoFit/>
          </a:bodyPr>
          <a:lstStyle>
            <a:lvl1pPr>
              <a:defRPr>
                <a:latin typeface="+mj-lt"/>
                <a:ea typeface="+mj-ea"/>
                <a:cs typeface="+mj-cs"/>
              </a:defRPr>
            </a:lvl1pPr>
          </a:lstStyle>
          <a:p>
            <a:pPr marL="12700" algn="ctr">
              <a:spcBef>
                <a:spcPts val="130"/>
              </a:spcBef>
            </a:pPr>
            <a:r>
              <a:rPr lang="en-GB" sz="4800" i="1" spc="-20" dirty="0">
                <a:solidFill>
                  <a:srgbClr val="33B044"/>
                </a:solidFill>
                <a:latin typeface="Muli Light" pitchFamily="2" charset="77"/>
                <a:cs typeface="Serenity-Light"/>
              </a:rPr>
              <a:t>#énergiepourtous </a:t>
            </a:r>
          </a:p>
          <a:p>
            <a:pPr marL="12700" algn="ctr">
              <a:spcBef>
                <a:spcPts val="130"/>
              </a:spcBef>
            </a:pPr>
            <a:endParaRPr lang="en-GB" sz="4800" i="1" spc="-20" dirty="0">
              <a:solidFill>
                <a:srgbClr val="33B044"/>
              </a:solidFill>
              <a:latin typeface="Muli Light" pitchFamily="2" charset="77"/>
              <a:cs typeface="Serenity-Light"/>
            </a:endParaRPr>
          </a:p>
        </p:txBody>
      </p:sp>
      <p:pic>
        <p:nvPicPr>
          <p:cNvPr id="2" name="Picture 1" descr="A black background with white text&#10;&#10;Description automatically generated">
            <a:extLst>
              <a:ext uri="{FF2B5EF4-FFF2-40B4-BE49-F238E27FC236}">
                <a16:creationId xmlns:a16="http://schemas.microsoft.com/office/drawing/2014/main" id="{5AA68D91-CB0E-1612-CD25-BCCA11FA67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1469" y="2619862"/>
            <a:ext cx="12754436" cy="3034813"/>
          </a:xfrm>
          <a:prstGeom prst="rect">
            <a:avLst/>
          </a:prstGeom>
        </p:spPr>
      </p:pic>
    </p:spTree>
    <p:extLst>
      <p:ext uri="{BB962C8B-B14F-4D97-AF65-F5344CB8AC3E}">
        <p14:creationId xmlns:p14="http://schemas.microsoft.com/office/powerpoint/2010/main" val="433814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13163C-3F49-26BA-41E9-A3593899EA92}"/>
              </a:ext>
            </a:extLst>
          </p:cNvPr>
          <p:cNvPicPr>
            <a:picLocks/>
          </p:cNvPicPr>
          <p:nvPr/>
        </p:nvPicPr>
        <p:blipFill rotWithShape="1">
          <a:blip r:embed="rId3" cstate="print">
            <a:extLst>
              <a:ext uri="{28A0092B-C50C-407E-A947-70E740481C1C}">
                <a14:useLocalDpi xmlns:a14="http://schemas.microsoft.com/office/drawing/2010/main" val="0"/>
              </a:ext>
            </a:extLst>
          </a:blip>
          <a:srcRect r="52201" b="14779"/>
          <a:stretch/>
        </p:blipFill>
        <p:spPr>
          <a:xfrm>
            <a:off x="1887261" y="2065471"/>
            <a:ext cx="7200000" cy="7200000"/>
          </a:xfrm>
          <a:prstGeom prst="rect">
            <a:avLst/>
          </a:prstGeom>
        </p:spPr>
      </p:pic>
      <p:sp>
        <p:nvSpPr>
          <p:cNvPr id="11" name="object 4">
            <a:extLst>
              <a:ext uri="{FF2B5EF4-FFF2-40B4-BE49-F238E27FC236}">
                <a16:creationId xmlns:a16="http://schemas.microsoft.com/office/drawing/2014/main" id="{607A8B4F-83DB-F84E-3501-2A2063DAA590}"/>
              </a:ext>
            </a:extLst>
          </p:cNvPr>
          <p:cNvSpPr txBox="1">
            <a:spLocks/>
          </p:cNvSpPr>
          <p:nvPr/>
        </p:nvSpPr>
        <p:spPr>
          <a:xfrm>
            <a:off x="3821801" y="8116907"/>
            <a:ext cx="4305300" cy="509114"/>
          </a:xfrm>
          <a:prstGeom prst="rect">
            <a:avLst/>
          </a:prstGeom>
        </p:spPr>
        <p:txBody>
          <a:bodyPr vert="horz" wrap="square" lIns="0" tIns="16510" rIns="0" bIns="0" rtlCol="0">
            <a:spAutoFit/>
          </a:bodyPr>
          <a:lstStyle>
            <a:lvl1pPr>
              <a:defRPr>
                <a:latin typeface="+mj-lt"/>
                <a:ea typeface="+mj-ea"/>
                <a:cs typeface="+mj-cs"/>
              </a:defRPr>
            </a:lvl1pPr>
          </a:lstStyle>
          <a:p>
            <a:r>
              <a:rPr lang="en-CA" sz="3200" b="1" dirty="0">
                <a:solidFill>
                  <a:schemeClr val="bg1"/>
                </a:solidFill>
              </a:rPr>
              <a:t>#ÉnergiePourTous</a:t>
            </a:r>
          </a:p>
        </p:txBody>
      </p:sp>
      <p:pic>
        <p:nvPicPr>
          <p:cNvPr id="10" name="Picture 9">
            <a:extLst>
              <a:ext uri="{FF2B5EF4-FFF2-40B4-BE49-F238E27FC236}">
                <a16:creationId xmlns:a16="http://schemas.microsoft.com/office/drawing/2014/main" id="{7B1CFE24-6C16-11F3-419A-88C638E71132}"/>
              </a:ext>
            </a:extLst>
          </p:cNvPr>
          <p:cNvPicPr>
            <a:picLocks/>
          </p:cNvPicPr>
          <p:nvPr/>
        </p:nvPicPr>
        <p:blipFill>
          <a:blip r:embed="rId4" cstate="print">
            <a:extLst>
              <a:ext uri="{28A0092B-C50C-407E-A947-70E740481C1C}">
                <a14:useLocalDpi xmlns:a14="http://schemas.microsoft.com/office/drawing/2010/main" val="0"/>
              </a:ext>
            </a:extLst>
          </a:blip>
          <a:srcRect l="16625" r="16625"/>
          <a:stretch/>
        </p:blipFill>
        <p:spPr>
          <a:xfrm>
            <a:off x="11016840" y="2043880"/>
            <a:ext cx="7200000" cy="7200000"/>
          </a:xfrm>
          <a:prstGeom prst="rect">
            <a:avLst/>
          </a:prstGeom>
        </p:spPr>
      </p:pic>
      <p:sp>
        <p:nvSpPr>
          <p:cNvPr id="14" name="Round Single Corner of Rectangle 13">
            <a:extLst>
              <a:ext uri="{FF2B5EF4-FFF2-40B4-BE49-F238E27FC236}">
                <a16:creationId xmlns:a16="http://schemas.microsoft.com/office/drawing/2014/main" id="{9B204148-E4DA-5BA8-AC4B-4CD594EEC5F0}"/>
              </a:ext>
            </a:extLst>
          </p:cNvPr>
          <p:cNvSpPr/>
          <p:nvPr/>
        </p:nvSpPr>
        <p:spPr>
          <a:xfrm rot="10800000" flipH="1" flipV="1">
            <a:off x="11016841" y="7628070"/>
            <a:ext cx="4815020" cy="1615809"/>
          </a:xfrm>
          <a:prstGeom prst="round1Rect">
            <a:avLst/>
          </a:prstGeom>
          <a:solidFill>
            <a:srgbClr val="E7F4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a:t>l</a:t>
            </a:r>
          </a:p>
        </p:txBody>
      </p:sp>
      <p:pic>
        <p:nvPicPr>
          <p:cNvPr id="3" name="Picture 2" descr="Blue text on a black background&#10;&#10;Description automatically generated">
            <a:extLst>
              <a:ext uri="{FF2B5EF4-FFF2-40B4-BE49-F238E27FC236}">
                <a16:creationId xmlns:a16="http://schemas.microsoft.com/office/drawing/2014/main" id="{39DFD0B4-58D8-C76F-0B55-5C219DAC6E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14443" y="7847227"/>
            <a:ext cx="4407849" cy="1048474"/>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13FCD8A4-8A67-0F0E-C7F5-A6F8789BAD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6423" y="4679464"/>
            <a:ext cx="6549048" cy="1558292"/>
          </a:xfrm>
          <a:prstGeom prst="rect">
            <a:avLst/>
          </a:prstGeom>
        </p:spPr>
      </p:pic>
    </p:spTree>
    <p:extLst>
      <p:ext uri="{BB962C8B-B14F-4D97-AF65-F5344CB8AC3E}">
        <p14:creationId xmlns:p14="http://schemas.microsoft.com/office/powerpoint/2010/main" val="1504109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732961" y="743432"/>
            <a:ext cx="4677134" cy="1382156"/>
          </a:xfrm>
          <a:prstGeom prst="rect">
            <a:avLst/>
          </a:prstGeom>
        </p:spPr>
      </p:pic>
      <p:sp>
        <p:nvSpPr>
          <p:cNvPr id="4" name="object 4"/>
          <p:cNvSpPr txBox="1">
            <a:spLocks noGrp="1"/>
          </p:cNvSpPr>
          <p:nvPr>
            <p:ph type="title"/>
          </p:nvPr>
        </p:nvSpPr>
        <p:spPr>
          <a:xfrm>
            <a:off x="720261" y="3013385"/>
            <a:ext cx="15732589" cy="963084"/>
          </a:xfrm>
          <a:prstGeom prst="rect">
            <a:avLst/>
          </a:prstGeom>
        </p:spPr>
        <p:txBody>
          <a:bodyPr vert="horz" wrap="square" lIns="0" tIns="16510" rIns="0" bIns="0" rtlCol="0">
            <a:spAutoFit/>
          </a:bodyPr>
          <a:lstStyle/>
          <a:p>
            <a:pPr marL="12700">
              <a:lnSpc>
                <a:spcPct val="100000"/>
              </a:lnSpc>
              <a:spcBef>
                <a:spcPts val="130"/>
              </a:spcBef>
            </a:pPr>
            <a:r>
              <a:rPr lang="en-GB" b="1" i="0" dirty="0">
                <a:effectLst/>
                <a:latin typeface="Muli" pitchFamily="2" charset="77"/>
              </a:rPr>
              <a:t>Logos</a:t>
            </a:r>
            <a:endParaRPr lang="en-GB" spc="-25" dirty="0">
              <a:latin typeface="Muli" pitchFamily="2" charset="77"/>
            </a:endParaRPr>
          </a:p>
        </p:txBody>
      </p:sp>
      <p:sp>
        <p:nvSpPr>
          <p:cNvPr id="6" name="object 6"/>
          <p:cNvSpPr/>
          <p:nvPr/>
        </p:nvSpPr>
        <p:spPr>
          <a:xfrm>
            <a:off x="738197" y="2444951"/>
            <a:ext cx="18638520" cy="0"/>
          </a:xfrm>
          <a:custGeom>
            <a:avLst/>
            <a:gdLst/>
            <a:ahLst/>
            <a:cxnLst/>
            <a:rect l="l" t="t" r="r" b="b"/>
            <a:pathLst>
              <a:path w="18638520">
                <a:moveTo>
                  <a:pt x="0" y="0"/>
                </a:moveTo>
                <a:lnTo>
                  <a:pt x="18638175" y="0"/>
                </a:lnTo>
              </a:path>
            </a:pathLst>
          </a:custGeom>
          <a:ln w="10470">
            <a:solidFill>
              <a:srgbClr val="FFFFFF"/>
            </a:solidFill>
          </a:ln>
        </p:spPr>
        <p:txBody>
          <a:bodyPr wrap="square" lIns="0" tIns="0" rIns="0" bIns="0" rtlCol="0"/>
          <a:lstStyle/>
          <a:p>
            <a:endParaRPr/>
          </a:p>
        </p:txBody>
      </p:sp>
      <p:sp>
        <p:nvSpPr>
          <p:cNvPr id="2" name="TextBox 1">
            <a:extLst>
              <a:ext uri="{FF2B5EF4-FFF2-40B4-BE49-F238E27FC236}">
                <a16:creationId xmlns:a16="http://schemas.microsoft.com/office/drawing/2014/main" id="{57643820-3430-3E9C-EFE4-7A734175115F}"/>
              </a:ext>
            </a:extLst>
          </p:cNvPr>
          <p:cNvSpPr txBox="1"/>
          <p:nvPr/>
        </p:nvSpPr>
        <p:spPr>
          <a:xfrm>
            <a:off x="17443450" y="10338385"/>
            <a:ext cx="1940781" cy="413318"/>
          </a:xfrm>
          <a:prstGeom prst="rect">
            <a:avLst/>
          </a:prstGeom>
          <a:noFill/>
        </p:spPr>
        <p:txBody>
          <a:bodyPr wrap="square" rtlCol="0">
            <a:spAutoFit/>
          </a:bodyPr>
          <a:lstStyle/>
          <a:p>
            <a:pPr marL="12700" algn="r">
              <a:lnSpc>
                <a:spcPts val="2650"/>
              </a:lnSpc>
            </a:pPr>
            <a:r>
              <a:rPr lang="en-GB" u="sng" spc="-10" err="1">
                <a:solidFill>
                  <a:schemeClr val="bg1"/>
                </a:solidFill>
                <a:latin typeface="Muli" pitchFamily="2" charset="77"/>
                <a:hlinkClick r:id="rId3">
                  <a:extLst>
                    <a:ext uri="{A12FA001-AC4F-418D-AE19-62706E023703}">
                      <ahyp:hlinkClr xmlns:ahyp="http://schemas.microsoft.com/office/drawing/2018/hyperlinkcolor" val="tx"/>
                    </a:ext>
                  </a:extLst>
                </a:hlinkClick>
              </a:rPr>
              <a:t>propane.ca</a:t>
            </a:r>
            <a:endParaRPr lang="en-GB" u="sng" spc="-10">
              <a:solidFill>
                <a:schemeClr val="bg1"/>
              </a:solidFill>
              <a:latin typeface="Muli" pitchFamily="2" charset="77"/>
            </a:endParaRPr>
          </a:p>
        </p:txBody>
      </p:sp>
      <p:pic>
        <p:nvPicPr>
          <p:cNvPr id="12" name="Picture 11" descr="A logo with a leaf in the center&#10;&#10;Description automatically generated">
            <a:extLst>
              <a:ext uri="{FF2B5EF4-FFF2-40B4-BE49-F238E27FC236}">
                <a16:creationId xmlns:a16="http://schemas.microsoft.com/office/drawing/2014/main" id="{9C6CD32F-A3B9-E688-072C-3426ED5D07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29569" y="4379339"/>
            <a:ext cx="3212710" cy="3606768"/>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D9EE7509-CA80-42CF-0191-16938C7D8D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9763" y="5289546"/>
            <a:ext cx="8460388" cy="2012431"/>
          </a:xfrm>
          <a:prstGeom prst="rect">
            <a:avLst/>
          </a:prstGeom>
        </p:spPr>
      </p:pic>
      <p:sp>
        <p:nvSpPr>
          <p:cNvPr id="9" name="object 2">
            <a:extLst>
              <a:ext uri="{FF2B5EF4-FFF2-40B4-BE49-F238E27FC236}">
                <a16:creationId xmlns:a16="http://schemas.microsoft.com/office/drawing/2014/main" id="{8428F101-F89F-B185-D7A8-4D944ABDF874}"/>
              </a:ext>
            </a:extLst>
          </p:cNvPr>
          <p:cNvSpPr txBox="1"/>
          <p:nvPr/>
        </p:nvSpPr>
        <p:spPr>
          <a:xfrm>
            <a:off x="8865031" y="1552403"/>
            <a:ext cx="10514209" cy="445634"/>
          </a:xfrm>
          <a:prstGeom prst="rect">
            <a:avLst/>
          </a:prstGeom>
        </p:spPr>
        <p:txBody>
          <a:bodyPr vert="horz" wrap="square" lIns="0" tIns="14604" rIns="0" bIns="0" rtlCol="0">
            <a:spAutoFit/>
          </a:bodyPr>
          <a:lstStyle/>
          <a:p>
            <a:pPr marL="12700" algn="r">
              <a:lnSpc>
                <a:spcPct val="100000"/>
              </a:lnSpc>
              <a:spcBef>
                <a:spcPts val="114"/>
              </a:spcBef>
            </a:pPr>
            <a:r>
              <a:rPr lang="fr-FR" sz="2800" i="1" dirty="0">
                <a:solidFill>
                  <a:srgbClr val="FFFFFF"/>
                </a:solidFill>
                <a:latin typeface="Muli" pitchFamily="2" charset="77"/>
                <a:cs typeface="Serenity-MediumItalic"/>
              </a:rPr>
              <a:t>Connectez-vous, engagez-vous et célébrez avec nous le 20 mars 2024</a:t>
            </a:r>
            <a:r>
              <a:rPr sz="2800" i="1" spc="-20" dirty="0">
                <a:solidFill>
                  <a:srgbClr val="FFFFFF"/>
                </a:solidFill>
                <a:latin typeface="Muli" pitchFamily="2" charset="77"/>
                <a:cs typeface="Serenity-MediumItalic"/>
              </a:rPr>
              <a:t>!</a:t>
            </a:r>
            <a:endParaRPr sz="2800" dirty="0">
              <a:latin typeface="Muli" pitchFamily="2" charset="77"/>
              <a:cs typeface="Serenity-MediumItalic"/>
            </a:endParaRPr>
          </a:p>
        </p:txBody>
      </p:sp>
    </p:spTree>
    <p:extLst>
      <p:ext uri="{BB962C8B-B14F-4D97-AF65-F5344CB8AC3E}">
        <p14:creationId xmlns:p14="http://schemas.microsoft.com/office/powerpoint/2010/main" val="3727637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732961" y="743432"/>
            <a:ext cx="4677134" cy="1382156"/>
          </a:xfrm>
          <a:prstGeom prst="rect">
            <a:avLst/>
          </a:prstGeom>
        </p:spPr>
      </p:pic>
      <p:sp>
        <p:nvSpPr>
          <p:cNvPr id="4" name="object 4"/>
          <p:cNvSpPr txBox="1">
            <a:spLocks noGrp="1"/>
          </p:cNvSpPr>
          <p:nvPr>
            <p:ph type="title"/>
          </p:nvPr>
        </p:nvSpPr>
        <p:spPr>
          <a:xfrm>
            <a:off x="720261" y="3013385"/>
            <a:ext cx="15732589" cy="963084"/>
          </a:xfrm>
          <a:prstGeom prst="rect">
            <a:avLst/>
          </a:prstGeom>
        </p:spPr>
        <p:txBody>
          <a:bodyPr vert="horz" wrap="square" lIns="0" tIns="16510" rIns="0" bIns="0" rtlCol="0">
            <a:spAutoFit/>
          </a:bodyPr>
          <a:lstStyle/>
          <a:p>
            <a:pPr marL="12700">
              <a:lnSpc>
                <a:spcPct val="100000"/>
              </a:lnSpc>
              <a:spcBef>
                <a:spcPts val="130"/>
              </a:spcBef>
            </a:pPr>
            <a:r>
              <a:rPr lang="en-GB" b="1" i="0" dirty="0">
                <a:effectLst/>
                <a:latin typeface="Muli" pitchFamily="2" charset="77"/>
              </a:rPr>
              <a:t>Logos / </a:t>
            </a:r>
            <a:r>
              <a:rPr lang="en-GB" b="1" i="0" dirty="0" err="1">
                <a:effectLst/>
                <a:latin typeface="Muli" pitchFamily="2" charset="77"/>
              </a:rPr>
              <a:t>annonces</a:t>
            </a:r>
            <a:endParaRPr lang="en-GB" spc="-25" dirty="0">
              <a:latin typeface="Muli" pitchFamily="2" charset="77"/>
            </a:endParaRPr>
          </a:p>
        </p:txBody>
      </p:sp>
      <p:sp>
        <p:nvSpPr>
          <p:cNvPr id="6" name="object 6"/>
          <p:cNvSpPr/>
          <p:nvPr/>
        </p:nvSpPr>
        <p:spPr>
          <a:xfrm>
            <a:off x="738197" y="2444951"/>
            <a:ext cx="18638520" cy="0"/>
          </a:xfrm>
          <a:custGeom>
            <a:avLst/>
            <a:gdLst/>
            <a:ahLst/>
            <a:cxnLst/>
            <a:rect l="l" t="t" r="r" b="b"/>
            <a:pathLst>
              <a:path w="18638520">
                <a:moveTo>
                  <a:pt x="0" y="0"/>
                </a:moveTo>
                <a:lnTo>
                  <a:pt x="18638175" y="0"/>
                </a:lnTo>
              </a:path>
            </a:pathLst>
          </a:custGeom>
          <a:ln w="10470">
            <a:solidFill>
              <a:srgbClr val="FFFFFF"/>
            </a:solidFill>
          </a:ln>
        </p:spPr>
        <p:txBody>
          <a:bodyPr wrap="square" lIns="0" tIns="0" rIns="0" bIns="0" rtlCol="0"/>
          <a:lstStyle/>
          <a:p>
            <a:endParaRPr/>
          </a:p>
        </p:txBody>
      </p:sp>
      <p:sp>
        <p:nvSpPr>
          <p:cNvPr id="2" name="TextBox 1">
            <a:extLst>
              <a:ext uri="{FF2B5EF4-FFF2-40B4-BE49-F238E27FC236}">
                <a16:creationId xmlns:a16="http://schemas.microsoft.com/office/drawing/2014/main" id="{57643820-3430-3E9C-EFE4-7A734175115F}"/>
              </a:ext>
            </a:extLst>
          </p:cNvPr>
          <p:cNvSpPr txBox="1"/>
          <p:nvPr/>
        </p:nvSpPr>
        <p:spPr>
          <a:xfrm>
            <a:off x="17443450" y="10338385"/>
            <a:ext cx="1940781" cy="413318"/>
          </a:xfrm>
          <a:prstGeom prst="rect">
            <a:avLst/>
          </a:prstGeom>
          <a:noFill/>
        </p:spPr>
        <p:txBody>
          <a:bodyPr wrap="square" rtlCol="0">
            <a:spAutoFit/>
          </a:bodyPr>
          <a:lstStyle/>
          <a:p>
            <a:pPr marL="12700" algn="r">
              <a:lnSpc>
                <a:spcPts val="2650"/>
              </a:lnSpc>
            </a:pPr>
            <a:r>
              <a:rPr lang="en-GB" u="sng" spc="-10" err="1">
                <a:solidFill>
                  <a:schemeClr val="bg1"/>
                </a:solidFill>
                <a:latin typeface="Muli" pitchFamily="2" charset="77"/>
                <a:hlinkClick r:id="rId3">
                  <a:extLst>
                    <a:ext uri="{A12FA001-AC4F-418D-AE19-62706E023703}">
                      <ahyp:hlinkClr xmlns:ahyp="http://schemas.microsoft.com/office/drawing/2018/hyperlinkcolor" val="tx"/>
                    </a:ext>
                  </a:extLst>
                </a:hlinkClick>
              </a:rPr>
              <a:t>propane.ca</a:t>
            </a:r>
            <a:endParaRPr lang="en-GB" u="sng" spc="-10">
              <a:solidFill>
                <a:schemeClr val="bg1"/>
              </a:solidFill>
              <a:latin typeface="Muli" pitchFamily="2" charset="77"/>
            </a:endParaRPr>
          </a:p>
        </p:txBody>
      </p:sp>
      <p:sp>
        <p:nvSpPr>
          <p:cNvPr id="11" name="Round Single Corner of Rectangle 13">
            <a:extLst>
              <a:ext uri="{FF2B5EF4-FFF2-40B4-BE49-F238E27FC236}">
                <a16:creationId xmlns:a16="http://schemas.microsoft.com/office/drawing/2014/main" id="{25F09435-3169-3337-A175-31586CF7D2B0}"/>
              </a:ext>
            </a:extLst>
          </p:cNvPr>
          <p:cNvSpPr/>
          <p:nvPr/>
        </p:nvSpPr>
        <p:spPr>
          <a:xfrm rot="10800000" flipH="1" flipV="1">
            <a:off x="11190109" y="7294459"/>
            <a:ext cx="4815020" cy="1615809"/>
          </a:xfrm>
          <a:prstGeom prst="round1Rect">
            <a:avLst/>
          </a:prstGeom>
          <a:solidFill>
            <a:srgbClr val="E7F4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a:t>l</a:t>
            </a:r>
          </a:p>
        </p:txBody>
      </p:sp>
      <p:pic>
        <p:nvPicPr>
          <p:cNvPr id="12" name="Picture 11" descr="A green field with a leaf and a logo&#10;&#10;Description automatically generated">
            <a:extLst>
              <a:ext uri="{FF2B5EF4-FFF2-40B4-BE49-F238E27FC236}">
                <a16:creationId xmlns:a16="http://schemas.microsoft.com/office/drawing/2014/main" id="{D2F76D6D-9A03-0404-B12A-327E813D54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585" y="4209481"/>
            <a:ext cx="4700024" cy="4700024"/>
          </a:xfrm>
          <a:prstGeom prst="rect">
            <a:avLst/>
          </a:prstGeom>
        </p:spPr>
      </p:pic>
      <p:sp>
        <p:nvSpPr>
          <p:cNvPr id="14" name="object 2">
            <a:extLst>
              <a:ext uri="{FF2B5EF4-FFF2-40B4-BE49-F238E27FC236}">
                <a16:creationId xmlns:a16="http://schemas.microsoft.com/office/drawing/2014/main" id="{874F6D95-E351-CD7B-AF19-5AED895232D3}"/>
              </a:ext>
            </a:extLst>
          </p:cNvPr>
          <p:cNvSpPr txBox="1"/>
          <p:nvPr/>
        </p:nvSpPr>
        <p:spPr>
          <a:xfrm>
            <a:off x="8865031" y="1552403"/>
            <a:ext cx="10514209" cy="445634"/>
          </a:xfrm>
          <a:prstGeom prst="rect">
            <a:avLst/>
          </a:prstGeom>
        </p:spPr>
        <p:txBody>
          <a:bodyPr vert="horz" wrap="square" lIns="0" tIns="14604" rIns="0" bIns="0" rtlCol="0">
            <a:spAutoFit/>
          </a:bodyPr>
          <a:lstStyle/>
          <a:p>
            <a:pPr marL="12700" algn="r">
              <a:lnSpc>
                <a:spcPct val="100000"/>
              </a:lnSpc>
              <a:spcBef>
                <a:spcPts val="114"/>
              </a:spcBef>
            </a:pPr>
            <a:r>
              <a:rPr lang="fr-FR" sz="2800" i="1" dirty="0">
                <a:solidFill>
                  <a:srgbClr val="FFFFFF"/>
                </a:solidFill>
                <a:latin typeface="Muli" pitchFamily="2" charset="77"/>
                <a:cs typeface="Serenity-MediumItalic"/>
              </a:rPr>
              <a:t>Connectez-vous, engagez-vous et célébrez avec nous le 20 mars 2024</a:t>
            </a:r>
            <a:r>
              <a:rPr sz="2800" i="1" spc="-20" dirty="0">
                <a:solidFill>
                  <a:srgbClr val="FFFFFF"/>
                </a:solidFill>
                <a:latin typeface="Muli" pitchFamily="2" charset="77"/>
                <a:cs typeface="Serenity-MediumItalic"/>
              </a:rPr>
              <a:t>!</a:t>
            </a:r>
            <a:endParaRPr sz="2800" dirty="0">
              <a:latin typeface="Muli" pitchFamily="2" charset="77"/>
              <a:cs typeface="Serenity-MediumItalic"/>
            </a:endParaRPr>
          </a:p>
        </p:txBody>
      </p:sp>
      <p:pic>
        <p:nvPicPr>
          <p:cNvPr id="7" name="Picture 6" descr="A black background with white text&#10;&#10;Description automatically generated">
            <a:extLst>
              <a:ext uri="{FF2B5EF4-FFF2-40B4-BE49-F238E27FC236}">
                <a16:creationId xmlns:a16="http://schemas.microsoft.com/office/drawing/2014/main" id="{21CC270A-5612-D9D9-3181-7B114D5454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0480" y="4209481"/>
            <a:ext cx="6963309" cy="1656862"/>
          </a:xfrm>
          <a:prstGeom prst="rect">
            <a:avLst/>
          </a:prstGeom>
        </p:spPr>
      </p:pic>
      <p:pic>
        <p:nvPicPr>
          <p:cNvPr id="8" name="Picture 7" descr="A black background with blue text and green text&#10;&#10;Description automatically generated">
            <a:extLst>
              <a:ext uri="{FF2B5EF4-FFF2-40B4-BE49-F238E27FC236}">
                <a16:creationId xmlns:a16="http://schemas.microsoft.com/office/drawing/2014/main" id="{81ACE53B-17C8-ABBE-850A-58DF0FA9CC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30282" y="7630871"/>
            <a:ext cx="4014383" cy="955189"/>
          </a:xfrm>
          <a:prstGeom prst="rect">
            <a:avLst/>
          </a:prstGeom>
        </p:spPr>
      </p:pic>
    </p:spTree>
    <p:extLst>
      <p:ext uri="{BB962C8B-B14F-4D97-AF65-F5344CB8AC3E}">
        <p14:creationId xmlns:p14="http://schemas.microsoft.com/office/powerpoint/2010/main" val="361946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267271-5FF5-2399-491C-24574131ECDD}"/>
              </a:ext>
            </a:extLst>
          </p:cNvPr>
          <p:cNvPicPr>
            <a:picLocks noChangeAspect="1"/>
          </p:cNvPicPr>
          <p:nvPr/>
        </p:nvPicPr>
        <p:blipFill>
          <a:blip r:embed="rId2" cstate="print">
            <a:extLst>
              <a:ext uri="{28A0092B-C50C-407E-A947-70E740481C1C}">
                <a14:useLocalDpi xmlns:a14="http://schemas.microsoft.com/office/drawing/2010/main" val="0"/>
              </a:ext>
            </a:extLst>
          </a:blip>
          <a:srcRect t="7865" b="7865"/>
          <a:stretch/>
        </p:blipFill>
        <p:spPr>
          <a:xfrm flipH="1">
            <a:off x="450849" y="244475"/>
            <a:ext cx="9372600" cy="5272088"/>
          </a:xfrm>
          <a:prstGeom prst="rect">
            <a:avLst/>
          </a:prstGeom>
        </p:spPr>
      </p:pic>
      <p:pic>
        <p:nvPicPr>
          <p:cNvPr id="3" name="Picture 2">
            <a:extLst>
              <a:ext uri="{FF2B5EF4-FFF2-40B4-BE49-F238E27FC236}">
                <a16:creationId xmlns:a16="http://schemas.microsoft.com/office/drawing/2014/main" id="{92745B6E-480F-6D0C-DD51-4625DCAF0392}"/>
              </a:ext>
            </a:extLst>
          </p:cNvPr>
          <p:cNvPicPr>
            <a:picLocks noChangeAspect="1"/>
          </p:cNvPicPr>
          <p:nvPr/>
        </p:nvPicPr>
        <p:blipFill>
          <a:blip r:embed="rId3">
            <a:extLst>
              <a:ext uri="{28A0092B-C50C-407E-A947-70E740481C1C}">
                <a14:useLocalDpi xmlns:a14="http://schemas.microsoft.com/office/drawing/2010/main" val="0"/>
              </a:ext>
            </a:extLst>
          </a:blip>
          <a:srcRect t="7812" b="7812"/>
          <a:stretch/>
        </p:blipFill>
        <p:spPr>
          <a:xfrm flipH="1">
            <a:off x="10280653" y="244474"/>
            <a:ext cx="9372600" cy="5272088"/>
          </a:xfrm>
          <a:prstGeom prst="rect">
            <a:avLst/>
          </a:prstGeom>
        </p:spPr>
      </p:pic>
      <p:pic>
        <p:nvPicPr>
          <p:cNvPr id="5" name="Picture 4">
            <a:extLst>
              <a:ext uri="{FF2B5EF4-FFF2-40B4-BE49-F238E27FC236}">
                <a16:creationId xmlns:a16="http://schemas.microsoft.com/office/drawing/2014/main" id="{0197B48D-EDD2-EA88-1B09-0CEC917242E6}"/>
              </a:ext>
            </a:extLst>
          </p:cNvPr>
          <p:cNvPicPr>
            <a:picLocks noChangeAspect="1"/>
          </p:cNvPicPr>
          <p:nvPr/>
        </p:nvPicPr>
        <p:blipFill>
          <a:blip r:embed="rId4">
            <a:extLst>
              <a:ext uri="{28A0092B-C50C-407E-A947-70E740481C1C}">
                <a14:useLocalDpi xmlns:a14="http://schemas.microsoft.com/office/drawing/2010/main" val="0"/>
              </a:ext>
            </a:extLst>
          </a:blip>
          <a:srcRect t="7939" b="7939"/>
          <a:stretch/>
        </p:blipFill>
        <p:spPr>
          <a:xfrm flipH="1">
            <a:off x="450848" y="5776411"/>
            <a:ext cx="9372600" cy="5272088"/>
          </a:xfrm>
          <a:prstGeom prst="rect">
            <a:avLst/>
          </a:prstGeom>
        </p:spPr>
      </p:pic>
      <p:pic>
        <p:nvPicPr>
          <p:cNvPr id="7" name="Picture 6">
            <a:extLst>
              <a:ext uri="{FF2B5EF4-FFF2-40B4-BE49-F238E27FC236}">
                <a16:creationId xmlns:a16="http://schemas.microsoft.com/office/drawing/2014/main" id="{4E64018A-F72C-8273-F3AB-DE78B5CDB975}"/>
              </a:ext>
            </a:extLst>
          </p:cNvPr>
          <p:cNvPicPr>
            <a:picLocks noChangeAspect="1"/>
          </p:cNvPicPr>
          <p:nvPr/>
        </p:nvPicPr>
        <p:blipFill>
          <a:blip r:embed="rId5" cstate="print">
            <a:extLst>
              <a:ext uri="{28A0092B-C50C-407E-A947-70E740481C1C}">
                <a14:useLocalDpi xmlns:a14="http://schemas.microsoft.com/office/drawing/2010/main" val="0"/>
              </a:ext>
            </a:extLst>
          </a:blip>
          <a:srcRect t="7786" b="7786"/>
          <a:stretch/>
        </p:blipFill>
        <p:spPr>
          <a:xfrm flipH="1">
            <a:off x="10280653" y="5780421"/>
            <a:ext cx="9372600" cy="5272088"/>
          </a:xfrm>
          <a:prstGeom prst="rect">
            <a:avLst/>
          </a:prstGeom>
        </p:spPr>
      </p:pic>
    </p:spTree>
    <p:extLst>
      <p:ext uri="{BB962C8B-B14F-4D97-AF65-F5344CB8AC3E}">
        <p14:creationId xmlns:p14="http://schemas.microsoft.com/office/powerpoint/2010/main" val="3195797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267271-5FF5-2399-491C-24574131ECDD}"/>
              </a:ext>
            </a:extLst>
          </p:cNvPr>
          <p:cNvPicPr>
            <a:picLocks noChangeAspect="1"/>
          </p:cNvPicPr>
          <p:nvPr/>
        </p:nvPicPr>
        <p:blipFill>
          <a:blip r:embed="rId2">
            <a:extLst>
              <a:ext uri="{28A0092B-C50C-407E-A947-70E740481C1C}">
                <a14:useLocalDpi xmlns:a14="http://schemas.microsoft.com/office/drawing/2010/main" val="0"/>
              </a:ext>
            </a:extLst>
          </a:blip>
          <a:srcRect t="7812" b="7812"/>
          <a:stretch/>
        </p:blipFill>
        <p:spPr>
          <a:xfrm flipH="1">
            <a:off x="450849" y="244475"/>
            <a:ext cx="9372600" cy="5272088"/>
          </a:xfrm>
          <a:prstGeom prst="rect">
            <a:avLst/>
          </a:prstGeom>
        </p:spPr>
      </p:pic>
      <p:pic>
        <p:nvPicPr>
          <p:cNvPr id="3" name="Picture 2">
            <a:extLst>
              <a:ext uri="{FF2B5EF4-FFF2-40B4-BE49-F238E27FC236}">
                <a16:creationId xmlns:a16="http://schemas.microsoft.com/office/drawing/2014/main" id="{92745B6E-480F-6D0C-DD51-4625DCAF0392}"/>
              </a:ext>
            </a:extLst>
          </p:cNvPr>
          <p:cNvPicPr>
            <a:picLocks noChangeAspect="1"/>
          </p:cNvPicPr>
          <p:nvPr/>
        </p:nvPicPr>
        <p:blipFill>
          <a:blip r:embed="rId3" cstate="print">
            <a:extLst>
              <a:ext uri="{28A0092B-C50C-407E-A947-70E740481C1C}">
                <a14:useLocalDpi xmlns:a14="http://schemas.microsoft.com/office/drawing/2010/main" val="0"/>
              </a:ext>
            </a:extLst>
          </a:blip>
          <a:srcRect t="7865" b="7865"/>
          <a:stretch/>
        </p:blipFill>
        <p:spPr>
          <a:xfrm flipH="1">
            <a:off x="10280653" y="244474"/>
            <a:ext cx="9372600" cy="5272088"/>
          </a:xfrm>
          <a:prstGeom prst="rect">
            <a:avLst/>
          </a:prstGeom>
        </p:spPr>
      </p:pic>
      <p:pic>
        <p:nvPicPr>
          <p:cNvPr id="5" name="Picture 4">
            <a:extLst>
              <a:ext uri="{FF2B5EF4-FFF2-40B4-BE49-F238E27FC236}">
                <a16:creationId xmlns:a16="http://schemas.microsoft.com/office/drawing/2014/main" id="{0197B48D-EDD2-EA88-1B09-0CEC917242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0848" y="5776411"/>
            <a:ext cx="9372600" cy="5272088"/>
          </a:xfrm>
          <a:prstGeom prst="rect">
            <a:avLst/>
          </a:prstGeom>
        </p:spPr>
      </p:pic>
      <p:pic>
        <p:nvPicPr>
          <p:cNvPr id="7" name="Picture 6">
            <a:extLst>
              <a:ext uri="{FF2B5EF4-FFF2-40B4-BE49-F238E27FC236}">
                <a16:creationId xmlns:a16="http://schemas.microsoft.com/office/drawing/2014/main" id="{4E64018A-F72C-8273-F3AB-DE78B5CDB975}"/>
              </a:ext>
            </a:extLst>
          </p:cNvPr>
          <p:cNvPicPr>
            <a:picLocks noChangeAspect="1"/>
          </p:cNvPicPr>
          <p:nvPr/>
        </p:nvPicPr>
        <p:blipFill>
          <a:blip r:embed="rId5" cstate="print">
            <a:extLst>
              <a:ext uri="{28A0092B-C50C-407E-A947-70E740481C1C}">
                <a14:useLocalDpi xmlns:a14="http://schemas.microsoft.com/office/drawing/2010/main" val="0"/>
              </a:ext>
            </a:extLst>
          </a:blip>
          <a:srcRect t="7796" b="7796"/>
          <a:stretch/>
        </p:blipFill>
        <p:spPr>
          <a:xfrm flipH="1">
            <a:off x="10280653" y="5780421"/>
            <a:ext cx="9372600" cy="5272088"/>
          </a:xfrm>
          <a:prstGeom prst="rect">
            <a:avLst/>
          </a:prstGeom>
        </p:spPr>
      </p:pic>
    </p:spTree>
    <p:extLst>
      <p:ext uri="{BB962C8B-B14F-4D97-AF65-F5344CB8AC3E}">
        <p14:creationId xmlns:p14="http://schemas.microsoft.com/office/powerpoint/2010/main" val="1498291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720261" y="3013385"/>
            <a:ext cx="18663578" cy="963084"/>
          </a:xfrm>
          <a:prstGeom prst="rect">
            <a:avLst/>
          </a:prstGeom>
        </p:spPr>
        <p:txBody>
          <a:bodyPr vert="horz" wrap="square" lIns="0" tIns="16510" rIns="0" bIns="0" rtlCol="0">
            <a:spAutoFit/>
          </a:bodyPr>
          <a:lstStyle/>
          <a:p>
            <a:pPr marL="12700">
              <a:lnSpc>
                <a:spcPct val="100000"/>
              </a:lnSpc>
              <a:spcBef>
                <a:spcPts val="130"/>
              </a:spcBef>
            </a:pPr>
            <a:r>
              <a:rPr lang="fr-FR" dirty="0">
                <a:latin typeface="Muli" pitchFamily="2" charset="77"/>
              </a:rPr>
              <a:t>Pour en savoir plus sur la Journée nationale du propane</a:t>
            </a:r>
            <a:endParaRPr lang="en-GB" spc="-25" dirty="0">
              <a:latin typeface="Muli" pitchFamily="2" charset="77"/>
            </a:endParaRPr>
          </a:p>
        </p:txBody>
      </p:sp>
      <p:sp>
        <p:nvSpPr>
          <p:cNvPr id="5" name="object 5"/>
          <p:cNvSpPr txBox="1">
            <a:spLocks noGrp="1"/>
          </p:cNvSpPr>
          <p:nvPr>
            <p:ph type="body" idx="1"/>
          </p:nvPr>
        </p:nvSpPr>
        <p:spPr>
          <a:xfrm>
            <a:off x="720261" y="3997649"/>
            <a:ext cx="18514695" cy="5556008"/>
          </a:xfrm>
          <a:prstGeom prst="rect">
            <a:avLst/>
          </a:prstGeom>
        </p:spPr>
        <p:txBody>
          <a:bodyPr vert="horz" wrap="square" lIns="0" tIns="221615" rIns="0" bIns="0" rtlCol="0">
            <a:spAutoFit/>
          </a:bodyPr>
          <a:lstStyle/>
          <a:p>
            <a:pPr marL="12700">
              <a:lnSpc>
                <a:spcPct val="100000"/>
              </a:lnSpc>
              <a:spcBef>
                <a:spcPts val="1745"/>
              </a:spcBef>
            </a:pPr>
            <a:r>
              <a:rPr lang="fr-FR" sz="3200" dirty="0">
                <a:latin typeface="Muli Light" pitchFamily="2" charset="77"/>
              </a:rPr>
              <a:t>Vous voulez en savoir plus ou vous manquez d’inspiration?</a:t>
            </a:r>
            <a:endParaRPr lang="en-US" sz="3200" spc="-10" dirty="0">
              <a:latin typeface="Muli Light" pitchFamily="2" charset="77"/>
            </a:endParaRPr>
          </a:p>
          <a:p>
            <a:pPr marL="469900" indent="-457200">
              <a:lnSpc>
                <a:spcPct val="100000"/>
              </a:lnSpc>
              <a:spcBef>
                <a:spcPts val="1500"/>
              </a:spcBef>
              <a:buFont typeface="Arial" panose="020B0604020202020204" pitchFamily="34" charset="0"/>
              <a:buChar char="•"/>
            </a:pPr>
            <a:r>
              <a:rPr lang="en-US" sz="2800" b="1" dirty="0">
                <a:solidFill>
                  <a:srgbClr val="33B044"/>
                </a:solidFill>
                <a:latin typeface="Muli" pitchFamily="2" charset="77"/>
              </a:rPr>
              <a:t>Page Web </a:t>
            </a:r>
            <a:r>
              <a:rPr lang="en-US" sz="2800" b="1" dirty="0" err="1">
                <a:solidFill>
                  <a:srgbClr val="33B044"/>
                </a:solidFill>
                <a:latin typeface="Muli" pitchFamily="2" charset="77"/>
              </a:rPr>
              <a:t>dédiée</a:t>
            </a:r>
            <a:r>
              <a:rPr lang="en-US" sz="2800" b="1" dirty="0">
                <a:solidFill>
                  <a:srgbClr val="33B044"/>
                </a:solidFill>
                <a:latin typeface="Muli" pitchFamily="2" charset="77"/>
              </a:rPr>
              <a:t> </a:t>
            </a:r>
            <a:r>
              <a:rPr lang="en-US" sz="2800" b="1" spc="-10" dirty="0">
                <a:solidFill>
                  <a:srgbClr val="33B044"/>
                </a:solidFill>
                <a:latin typeface="Muli" pitchFamily="2" charset="77"/>
              </a:rPr>
              <a:t>:</a:t>
            </a:r>
            <a:r>
              <a:rPr lang="en-US" sz="2800" b="1" spc="-70" dirty="0">
                <a:solidFill>
                  <a:srgbClr val="33B044"/>
                </a:solidFill>
                <a:latin typeface="Muli" pitchFamily="2" charset="77"/>
              </a:rPr>
              <a:t> </a:t>
            </a:r>
            <a:r>
              <a:rPr lang="fr-FR" sz="2800" spc="-35" dirty="0">
                <a:latin typeface="Muli Light" pitchFamily="2" charset="77"/>
                <a:cs typeface="Serenity-Light"/>
              </a:rPr>
              <a:t>Pour obtenir de l’information détaillée sur la Journée nationale du propane, rendez-vous à notre page Web spécialement créée à cette fin </a:t>
            </a:r>
            <a:r>
              <a:rPr lang="en-US" sz="2800" dirty="0">
                <a:solidFill>
                  <a:schemeClr val="tx2">
                    <a:lumMod val="20000"/>
                    <a:lumOff val="80000"/>
                  </a:schemeClr>
                </a:solidFill>
                <a:latin typeface="Muli Light" pitchFamily="2" charset="77"/>
                <a:cs typeface="Serenity-Light"/>
              </a:rPr>
              <a:t> : </a:t>
            </a:r>
            <a:r>
              <a:rPr lang="en-US" sz="2800" dirty="0">
                <a:solidFill>
                  <a:schemeClr val="tx2">
                    <a:lumMod val="20000"/>
                    <a:lumOff val="80000"/>
                  </a:schemeClr>
                </a:solidFill>
                <a:latin typeface="Muli Light" pitchFamily="2" charset="77"/>
                <a:cs typeface="Serenity-Light"/>
                <a:hlinkClick r:id="rId2">
                  <a:extLst>
                    <a:ext uri="{A12FA001-AC4F-418D-AE19-62706E023703}">
                      <ahyp:hlinkClr xmlns:ahyp="http://schemas.microsoft.com/office/drawing/2018/hyperlinkcolor" val="tx"/>
                    </a:ext>
                  </a:extLst>
                </a:hlinkClick>
              </a:rPr>
              <a:t>https://propane.ca/fr/journee-nationale-du-propane/</a:t>
            </a:r>
            <a:r>
              <a:rPr lang="en-US" sz="2800" dirty="0">
                <a:solidFill>
                  <a:schemeClr val="tx2">
                    <a:lumMod val="20000"/>
                    <a:lumOff val="80000"/>
                  </a:schemeClr>
                </a:solidFill>
                <a:latin typeface="Muli Light" pitchFamily="2" charset="77"/>
                <a:cs typeface="Serenity-Light"/>
              </a:rPr>
              <a:t>.</a:t>
            </a:r>
          </a:p>
          <a:p>
            <a:pPr marL="469900" indent="-457200">
              <a:lnSpc>
                <a:spcPct val="100000"/>
              </a:lnSpc>
              <a:spcBef>
                <a:spcPts val="1500"/>
              </a:spcBef>
              <a:buFont typeface="Arial" panose="020B0604020202020204" pitchFamily="34" charset="0"/>
              <a:buChar char="•"/>
            </a:pPr>
            <a:r>
              <a:rPr lang="en-CA" sz="2800" b="1" dirty="0" err="1">
                <a:solidFill>
                  <a:srgbClr val="33B044"/>
                </a:solidFill>
                <a:latin typeface="Muli" pitchFamily="2" charset="77"/>
              </a:rPr>
              <a:t>Pourquoi</a:t>
            </a:r>
            <a:r>
              <a:rPr lang="en-CA" sz="2800" b="1" dirty="0">
                <a:solidFill>
                  <a:srgbClr val="33B044"/>
                </a:solidFill>
                <a:latin typeface="Muli" pitchFamily="2" charset="77"/>
              </a:rPr>
              <a:t> </a:t>
            </a:r>
            <a:r>
              <a:rPr lang="en-CA" sz="2800" b="1" dirty="0" err="1">
                <a:solidFill>
                  <a:srgbClr val="33B044"/>
                </a:solidFill>
                <a:latin typeface="Muli" pitchFamily="2" charset="77"/>
              </a:rPr>
              <a:t>utiliser</a:t>
            </a:r>
            <a:r>
              <a:rPr lang="en-CA" sz="2800" b="1" dirty="0">
                <a:solidFill>
                  <a:srgbClr val="33B044"/>
                </a:solidFill>
                <a:latin typeface="Muli" pitchFamily="2" charset="77"/>
              </a:rPr>
              <a:t> le propane? </a:t>
            </a:r>
            <a:r>
              <a:rPr lang="fr-FR" sz="2800" spc="-10" dirty="0">
                <a:latin typeface="Muli Light" pitchFamily="2" charset="77"/>
                <a:cs typeface="Serenity-Light"/>
              </a:rPr>
              <a:t>Découvrez les avantages du propane et ses effets positifs sur l’environnement : </a:t>
            </a:r>
            <a:r>
              <a:rPr lang="fr-FR" sz="2800" spc="-10" dirty="0">
                <a:solidFill>
                  <a:schemeClr val="tx2">
                    <a:lumMod val="20000"/>
                    <a:lumOff val="80000"/>
                  </a:schemeClr>
                </a:solidFill>
                <a:latin typeface="Muli Light" pitchFamily="2" charset="77"/>
                <a:cs typeface="Serenity-Light"/>
                <a:hlinkClick r:id="rId3">
                  <a:extLst>
                    <a:ext uri="{A12FA001-AC4F-418D-AE19-62706E023703}">
                      <ahyp:hlinkClr xmlns:ahyp="http://schemas.microsoft.com/office/drawing/2018/hyperlinkcolor" val="tx"/>
                    </a:ext>
                  </a:extLst>
                </a:hlinkClick>
              </a:rPr>
              <a:t>https://propane.ca/fr/environnement/</a:t>
            </a:r>
            <a:r>
              <a:rPr lang="fr-FR" sz="2800" spc="-10" dirty="0">
                <a:solidFill>
                  <a:schemeClr val="tx2">
                    <a:lumMod val="20000"/>
                    <a:lumOff val="80000"/>
                  </a:schemeClr>
                </a:solidFill>
                <a:latin typeface="Muli Light" pitchFamily="2" charset="77"/>
                <a:cs typeface="Serenity-Light"/>
              </a:rPr>
              <a:t>.</a:t>
            </a:r>
          </a:p>
          <a:p>
            <a:pPr marL="469900" indent="-457200">
              <a:lnSpc>
                <a:spcPct val="100000"/>
              </a:lnSpc>
              <a:spcBef>
                <a:spcPts val="1500"/>
              </a:spcBef>
              <a:buFont typeface="Arial" panose="020B0604020202020204" pitchFamily="34" charset="0"/>
              <a:buChar char="•"/>
            </a:pPr>
            <a:r>
              <a:rPr lang="en-CA" sz="2800" b="1" dirty="0">
                <a:solidFill>
                  <a:srgbClr val="33B044"/>
                </a:solidFill>
                <a:latin typeface="Muli" pitchFamily="2" charset="77"/>
              </a:rPr>
              <a:t>Le propane au Canada </a:t>
            </a:r>
            <a:r>
              <a:rPr sz="2800" b="1" dirty="0">
                <a:solidFill>
                  <a:srgbClr val="33B044"/>
                </a:solidFill>
                <a:latin typeface="Muli" pitchFamily="2" charset="77"/>
              </a:rPr>
              <a:t>:</a:t>
            </a:r>
            <a:r>
              <a:rPr sz="2800" b="1" spc="-55" dirty="0">
                <a:solidFill>
                  <a:srgbClr val="33B044"/>
                </a:solidFill>
                <a:latin typeface="Muli" pitchFamily="2" charset="77"/>
              </a:rPr>
              <a:t> </a:t>
            </a:r>
            <a:r>
              <a:rPr lang="fr-FR" sz="2800" dirty="0">
                <a:latin typeface="Muli Light" pitchFamily="2" charset="77"/>
                <a:cs typeface="Serenity-Light"/>
              </a:rPr>
              <a:t>Découvrez où le propane est utilisé et quelle est son importance à travers le pays : </a:t>
            </a:r>
            <a:r>
              <a:rPr lang="fr-FR" sz="2800" dirty="0">
                <a:solidFill>
                  <a:schemeClr val="tx2">
                    <a:lumMod val="20000"/>
                    <a:lumOff val="80000"/>
                  </a:schemeClr>
                </a:solidFill>
                <a:latin typeface="Muli Light" pitchFamily="2" charset="77"/>
                <a:cs typeface="Serenity-Light"/>
                <a:hlinkClick r:id="rId4">
                  <a:extLst>
                    <a:ext uri="{A12FA001-AC4F-418D-AE19-62706E023703}">
                      <ahyp:hlinkClr xmlns:ahyp="http://schemas.microsoft.com/office/drawing/2018/hyperlinkcolor" val="tx"/>
                    </a:ext>
                  </a:extLst>
                </a:hlinkClick>
              </a:rPr>
              <a:t>https://propane.ca/fr/profils-regionaux/</a:t>
            </a:r>
            <a:r>
              <a:rPr lang="fr-FR" sz="2800" dirty="0">
                <a:solidFill>
                  <a:schemeClr val="tx2">
                    <a:lumMod val="20000"/>
                    <a:lumOff val="80000"/>
                  </a:schemeClr>
                </a:solidFill>
                <a:latin typeface="Muli Light" pitchFamily="2" charset="77"/>
                <a:cs typeface="Serenity-Light"/>
              </a:rPr>
              <a:t>.</a:t>
            </a:r>
          </a:p>
          <a:p>
            <a:pPr marL="469900" indent="-457200">
              <a:lnSpc>
                <a:spcPct val="100000"/>
              </a:lnSpc>
              <a:spcBef>
                <a:spcPts val="1500"/>
              </a:spcBef>
              <a:buFont typeface="Arial" panose="020B0604020202020204" pitchFamily="34" charset="0"/>
              <a:buChar char="•"/>
            </a:pPr>
            <a:r>
              <a:rPr lang="en-CA" sz="2800" b="1" dirty="0">
                <a:solidFill>
                  <a:srgbClr val="33B044"/>
                </a:solidFill>
                <a:latin typeface="Muli" pitchFamily="2" charset="77"/>
              </a:rPr>
              <a:t>À </a:t>
            </a:r>
            <a:r>
              <a:rPr lang="en-CA" sz="2800" b="1" dirty="0" err="1">
                <a:solidFill>
                  <a:srgbClr val="33B044"/>
                </a:solidFill>
                <a:latin typeface="Muli" pitchFamily="2" charset="77"/>
              </a:rPr>
              <a:t>propos</a:t>
            </a:r>
            <a:r>
              <a:rPr lang="en-CA" sz="2800" b="1" dirty="0">
                <a:solidFill>
                  <a:srgbClr val="33B044"/>
                </a:solidFill>
                <a:latin typeface="Muli" pitchFamily="2" charset="77"/>
              </a:rPr>
              <a:t> du propane </a:t>
            </a:r>
            <a:r>
              <a:rPr sz="2800" b="1" dirty="0">
                <a:solidFill>
                  <a:srgbClr val="33B044"/>
                </a:solidFill>
                <a:latin typeface="Muli" pitchFamily="2" charset="77"/>
              </a:rPr>
              <a:t>:</a:t>
            </a:r>
            <a:r>
              <a:rPr sz="2800" b="1" spc="-60" dirty="0">
                <a:solidFill>
                  <a:srgbClr val="33B044"/>
                </a:solidFill>
                <a:latin typeface="Muli" pitchFamily="2" charset="77"/>
              </a:rPr>
              <a:t> </a:t>
            </a:r>
            <a:r>
              <a:rPr lang="fr-FR" sz="2800" dirty="0">
                <a:latin typeface="Muli Light" pitchFamily="2" charset="77"/>
                <a:cs typeface="Serenity-Light"/>
              </a:rPr>
              <a:t>Plongez dans l'histoire fascinante du propane en tant que source d'énergie essentielle : </a:t>
            </a:r>
            <a:r>
              <a:rPr lang="fr-FR" sz="2800" dirty="0">
                <a:solidFill>
                  <a:schemeClr val="tx2">
                    <a:lumMod val="20000"/>
                    <a:lumOff val="80000"/>
                  </a:schemeClr>
                </a:solidFill>
                <a:latin typeface="Muli Light" pitchFamily="2" charset="77"/>
                <a:cs typeface="Serenity-Light"/>
                <a:hlinkClick r:id="rId5">
                  <a:extLst>
                    <a:ext uri="{A12FA001-AC4F-418D-AE19-62706E023703}">
                      <ahyp:hlinkClr xmlns:ahyp="http://schemas.microsoft.com/office/drawing/2018/hyperlinkcolor" val="tx"/>
                    </a:ext>
                  </a:extLst>
                </a:hlinkClick>
              </a:rPr>
              <a:t>https://propane.ca/fr/a-propos-du-propane/</a:t>
            </a:r>
            <a:r>
              <a:rPr lang="fr-FR" sz="2800" dirty="0">
                <a:solidFill>
                  <a:schemeClr val="tx2">
                    <a:lumMod val="20000"/>
                    <a:lumOff val="80000"/>
                  </a:schemeClr>
                </a:solidFill>
                <a:latin typeface="Muli Light" pitchFamily="2" charset="77"/>
                <a:cs typeface="Serenity-Light"/>
              </a:rPr>
              <a:t>.</a:t>
            </a:r>
          </a:p>
          <a:p>
            <a:pPr marL="469900" indent="-457200">
              <a:lnSpc>
                <a:spcPct val="100000"/>
              </a:lnSpc>
              <a:spcBef>
                <a:spcPts val="1500"/>
              </a:spcBef>
              <a:buFont typeface="Arial" panose="020B0604020202020204" pitchFamily="34" charset="0"/>
              <a:buChar char="•"/>
            </a:pPr>
            <a:endParaRPr lang="en-CA" sz="2800" dirty="0">
              <a:solidFill>
                <a:schemeClr val="tx2">
                  <a:lumMod val="20000"/>
                  <a:lumOff val="80000"/>
                </a:schemeClr>
              </a:solidFill>
              <a:latin typeface="Muli Light" pitchFamily="2" charset="77"/>
              <a:cs typeface="Serenity-Light"/>
            </a:endParaRPr>
          </a:p>
        </p:txBody>
      </p:sp>
      <p:sp>
        <p:nvSpPr>
          <p:cNvPr id="6" name="object 6"/>
          <p:cNvSpPr/>
          <p:nvPr/>
        </p:nvSpPr>
        <p:spPr>
          <a:xfrm>
            <a:off x="738197" y="2444951"/>
            <a:ext cx="18638520" cy="0"/>
          </a:xfrm>
          <a:custGeom>
            <a:avLst/>
            <a:gdLst/>
            <a:ahLst/>
            <a:cxnLst/>
            <a:rect l="l" t="t" r="r" b="b"/>
            <a:pathLst>
              <a:path w="18638520">
                <a:moveTo>
                  <a:pt x="0" y="0"/>
                </a:moveTo>
                <a:lnTo>
                  <a:pt x="18638175" y="0"/>
                </a:lnTo>
              </a:path>
            </a:pathLst>
          </a:custGeom>
          <a:ln w="10470">
            <a:solidFill>
              <a:srgbClr val="FFFFFF"/>
            </a:solidFill>
          </a:ln>
        </p:spPr>
        <p:txBody>
          <a:bodyPr wrap="square" lIns="0" tIns="0" rIns="0" bIns="0" rtlCol="0"/>
          <a:lstStyle/>
          <a:p>
            <a:endParaRPr/>
          </a:p>
        </p:txBody>
      </p:sp>
      <p:sp>
        <p:nvSpPr>
          <p:cNvPr id="2" name="TextBox 1">
            <a:extLst>
              <a:ext uri="{FF2B5EF4-FFF2-40B4-BE49-F238E27FC236}">
                <a16:creationId xmlns:a16="http://schemas.microsoft.com/office/drawing/2014/main" id="{57643820-3430-3E9C-EFE4-7A734175115F}"/>
              </a:ext>
            </a:extLst>
          </p:cNvPr>
          <p:cNvSpPr txBox="1"/>
          <p:nvPr/>
        </p:nvSpPr>
        <p:spPr>
          <a:xfrm>
            <a:off x="17443450" y="10338385"/>
            <a:ext cx="1940781" cy="413318"/>
          </a:xfrm>
          <a:prstGeom prst="rect">
            <a:avLst/>
          </a:prstGeom>
          <a:noFill/>
        </p:spPr>
        <p:txBody>
          <a:bodyPr wrap="square" rtlCol="0">
            <a:spAutoFit/>
          </a:bodyPr>
          <a:lstStyle/>
          <a:p>
            <a:pPr marL="12700" algn="r">
              <a:lnSpc>
                <a:spcPts val="2650"/>
              </a:lnSpc>
            </a:pPr>
            <a:r>
              <a:rPr lang="en-GB" u="sng" spc="-10" err="1">
                <a:solidFill>
                  <a:schemeClr val="bg1"/>
                </a:solidFill>
                <a:latin typeface="Muli" pitchFamily="2" charset="77"/>
                <a:hlinkClick r:id="rId6">
                  <a:extLst>
                    <a:ext uri="{A12FA001-AC4F-418D-AE19-62706E023703}">
                      <ahyp:hlinkClr xmlns:ahyp="http://schemas.microsoft.com/office/drawing/2018/hyperlinkcolor" val="tx"/>
                    </a:ext>
                  </a:extLst>
                </a:hlinkClick>
              </a:rPr>
              <a:t>propane.ca</a:t>
            </a:r>
            <a:endParaRPr lang="en-GB" u="sng" spc="-10">
              <a:solidFill>
                <a:schemeClr val="bg1"/>
              </a:solidFill>
              <a:latin typeface="Muli" pitchFamily="2" charset="77"/>
            </a:endParaRPr>
          </a:p>
        </p:txBody>
      </p:sp>
      <p:sp>
        <p:nvSpPr>
          <p:cNvPr id="8" name="object 2">
            <a:extLst>
              <a:ext uri="{FF2B5EF4-FFF2-40B4-BE49-F238E27FC236}">
                <a16:creationId xmlns:a16="http://schemas.microsoft.com/office/drawing/2014/main" id="{142BF5E5-A79D-1F22-B2B0-F5CF4A4B5C7A}"/>
              </a:ext>
            </a:extLst>
          </p:cNvPr>
          <p:cNvSpPr txBox="1"/>
          <p:nvPr/>
        </p:nvSpPr>
        <p:spPr>
          <a:xfrm>
            <a:off x="8865031" y="1552403"/>
            <a:ext cx="10514209" cy="445634"/>
          </a:xfrm>
          <a:prstGeom prst="rect">
            <a:avLst/>
          </a:prstGeom>
        </p:spPr>
        <p:txBody>
          <a:bodyPr vert="horz" wrap="square" lIns="0" tIns="14604" rIns="0" bIns="0" rtlCol="0">
            <a:spAutoFit/>
          </a:bodyPr>
          <a:lstStyle/>
          <a:p>
            <a:pPr marL="12700" algn="r">
              <a:lnSpc>
                <a:spcPct val="100000"/>
              </a:lnSpc>
              <a:spcBef>
                <a:spcPts val="114"/>
              </a:spcBef>
            </a:pPr>
            <a:r>
              <a:rPr lang="fr-FR" sz="2800" i="1" dirty="0">
                <a:solidFill>
                  <a:srgbClr val="FFFFFF"/>
                </a:solidFill>
                <a:latin typeface="Muli" pitchFamily="2" charset="77"/>
                <a:cs typeface="Serenity-MediumItalic"/>
              </a:rPr>
              <a:t>Connectez-vous, engagez-vous et célébrez avec nous le 20 mars 2024</a:t>
            </a:r>
            <a:r>
              <a:rPr sz="2800" i="1" spc="-20" dirty="0">
                <a:solidFill>
                  <a:srgbClr val="FFFFFF"/>
                </a:solidFill>
                <a:latin typeface="Muli" pitchFamily="2" charset="77"/>
                <a:cs typeface="Serenity-MediumItalic"/>
              </a:rPr>
              <a:t>!</a:t>
            </a:r>
            <a:endParaRPr sz="2800" dirty="0">
              <a:latin typeface="Muli" pitchFamily="2" charset="77"/>
              <a:cs typeface="Serenity-MediumItalic"/>
            </a:endParaRPr>
          </a:p>
        </p:txBody>
      </p:sp>
      <p:pic>
        <p:nvPicPr>
          <p:cNvPr id="7" name="Picture 6" descr="A black background with white text&#10;&#10;Description automatically generated">
            <a:extLst>
              <a:ext uri="{FF2B5EF4-FFF2-40B4-BE49-F238E27FC236}">
                <a16:creationId xmlns:a16="http://schemas.microsoft.com/office/drawing/2014/main" id="{C43AD375-2BF3-27EF-424A-03039A0D7F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197" y="565321"/>
            <a:ext cx="6006395" cy="142871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4B20D3-38EE-6FD2-2DF7-C420790663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20105511" cy="11309350"/>
          </a:xfrm>
          <a:prstGeom prst="rect">
            <a:avLst/>
          </a:prstGeom>
        </p:spPr>
      </p:pic>
      <p:pic>
        <p:nvPicPr>
          <p:cNvPr id="40" name="Picture 39" descr="A black background with white text&#10;&#10;Description automatically generated">
            <a:extLst>
              <a:ext uri="{FF2B5EF4-FFF2-40B4-BE49-F238E27FC236}">
                <a16:creationId xmlns:a16="http://schemas.microsoft.com/office/drawing/2014/main" id="{18A3544D-FCE9-2DB0-4716-5EB522AE1B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3247" y="2734463"/>
            <a:ext cx="11459667" cy="2725855"/>
          </a:xfrm>
          <a:prstGeom prst="rect">
            <a:avLst/>
          </a:prstGeom>
        </p:spPr>
      </p:pic>
      <p:grpSp>
        <p:nvGrpSpPr>
          <p:cNvPr id="47" name="Group 46">
            <a:extLst>
              <a:ext uri="{FF2B5EF4-FFF2-40B4-BE49-F238E27FC236}">
                <a16:creationId xmlns:a16="http://schemas.microsoft.com/office/drawing/2014/main" id="{FAE7E1C9-3E4B-762A-9521-9E3A784D9319}"/>
              </a:ext>
            </a:extLst>
          </p:cNvPr>
          <p:cNvGrpSpPr/>
          <p:nvPr/>
        </p:nvGrpSpPr>
        <p:grpSpPr>
          <a:xfrm>
            <a:off x="8555939" y="9895008"/>
            <a:ext cx="3003936" cy="705485"/>
            <a:chOff x="8555939" y="9895008"/>
            <a:chExt cx="3003936" cy="705485"/>
          </a:xfrm>
        </p:grpSpPr>
        <p:grpSp>
          <p:nvGrpSpPr>
            <p:cNvPr id="48" name="object 4">
              <a:extLst>
                <a:ext uri="{FF2B5EF4-FFF2-40B4-BE49-F238E27FC236}">
                  <a16:creationId xmlns:a16="http://schemas.microsoft.com/office/drawing/2014/main" id="{CCD09AEB-0B79-7687-41F7-E665C2E59BED}"/>
                </a:ext>
              </a:extLst>
            </p:cNvPr>
            <p:cNvGrpSpPr/>
            <p:nvPr/>
          </p:nvGrpSpPr>
          <p:grpSpPr>
            <a:xfrm>
              <a:off x="10520360" y="9960275"/>
              <a:ext cx="1026794" cy="151130"/>
              <a:chOff x="10520360" y="9960275"/>
              <a:chExt cx="1026794" cy="151130"/>
            </a:xfrm>
          </p:grpSpPr>
          <p:sp>
            <p:nvSpPr>
              <p:cNvPr id="78" name="object 5">
                <a:extLst>
                  <a:ext uri="{FF2B5EF4-FFF2-40B4-BE49-F238E27FC236}">
                    <a16:creationId xmlns:a16="http://schemas.microsoft.com/office/drawing/2014/main" id="{4BB02726-F4A2-45B3-F2BB-8C70FEF9FE11}"/>
                  </a:ext>
                </a:extLst>
              </p:cNvPr>
              <p:cNvSpPr/>
              <p:nvPr/>
            </p:nvSpPr>
            <p:spPr>
              <a:xfrm>
                <a:off x="10520350" y="9960286"/>
                <a:ext cx="564515" cy="151130"/>
              </a:xfrm>
              <a:custGeom>
                <a:avLst/>
                <a:gdLst/>
                <a:ahLst/>
                <a:cxnLst/>
                <a:rect l="l" t="t" r="r" b="b"/>
                <a:pathLst>
                  <a:path w="564515" h="151129">
                    <a:moveTo>
                      <a:pt x="141490" y="148755"/>
                    </a:moveTo>
                    <a:lnTo>
                      <a:pt x="126136" y="115697"/>
                    </a:lnTo>
                    <a:lnTo>
                      <a:pt x="120294" y="103136"/>
                    </a:lnTo>
                    <a:lnTo>
                      <a:pt x="104127" y="68313"/>
                    </a:lnTo>
                    <a:lnTo>
                      <a:pt x="104127" y="103136"/>
                    </a:lnTo>
                    <a:lnTo>
                      <a:pt x="36360" y="103136"/>
                    </a:lnTo>
                    <a:lnTo>
                      <a:pt x="71069" y="28917"/>
                    </a:lnTo>
                    <a:lnTo>
                      <a:pt x="104127" y="103136"/>
                    </a:lnTo>
                    <a:lnTo>
                      <a:pt x="104127" y="68313"/>
                    </a:lnTo>
                    <a:lnTo>
                      <a:pt x="85839" y="28917"/>
                    </a:lnTo>
                    <a:lnTo>
                      <a:pt x="72402" y="0"/>
                    </a:lnTo>
                    <a:lnTo>
                      <a:pt x="69088" y="0"/>
                    </a:lnTo>
                    <a:lnTo>
                      <a:pt x="0" y="148755"/>
                    </a:lnTo>
                    <a:lnTo>
                      <a:pt x="16522" y="148755"/>
                    </a:lnTo>
                    <a:lnTo>
                      <a:pt x="31242" y="115697"/>
                    </a:lnTo>
                    <a:lnTo>
                      <a:pt x="109423" y="115697"/>
                    </a:lnTo>
                    <a:lnTo>
                      <a:pt x="124460" y="148755"/>
                    </a:lnTo>
                    <a:lnTo>
                      <a:pt x="141490" y="148755"/>
                    </a:lnTo>
                    <a:close/>
                  </a:path>
                  <a:path w="564515" h="151129">
                    <a:moveTo>
                      <a:pt x="222313" y="121653"/>
                    </a:moveTo>
                    <a:lnTo>
                      <a:pt x="213423" y="102628"/>
                    </a:lnTo>
                    <a:lnTo>
                      <a:pt x="193878" y="93776"/>
                    </a:lnTo>
                    <a:lnTo>
                      <a:pt x="174332" y="87134"/>
                    </a:lnTo>
                    <a:lnTo>
                      <a:pt x="165455" y="74701"/>
                    </a:lnTo>
                    <a:lnTo>
                      <a:pt x="165455" y="64630"/>
                    </a:lnTo>
                    <a:lnTo>
                      <a:pt x="176695" y="61150"/>
                    </a:lnTo>
                    <a:lnTo>
                      <a:pt x="186283" y="61150"/>
                    </a:lnTo>
                    <a:lnTo>
                      <a:pt x="193789" y="61798"/>
                    </a:lnTo>
                    <a:lnTo>
                      <a:pt x="201079" y="63525"/>
                    </a:lnTo>
                    <a:lnTo>
                      <a:pt x="208038" y="66294"/>
                    </a:lnTo>
                    <a:lnTo>
                      <a:pt x="214541" y="70078"/>
                    </a:lnTo>
                    <a:lnTo>
                      <a:pt x="215785" y="61150"/>
                    </a:lnTo>
                    <a:lnTo>
                      <a:pt x="186283" y="48260"/>
                    </a:lnTo>
                    <a:lnTo>
                      <a:pt x="173189" y="49834"/>
                    </a:lnTo>
                    <a:lnTo>
                      <a:pt x="162115" y="54622"/>
                    </a:lnTo>
                    <a:lnTo>
                      <a:pt x="154432" y="62763"/>
                    </a:lnTo>
                    <a:lnTo>
                      <a:pt x="151574" y="74371"/>
                    </a:lnTo>
                    <a:lnTo>
                      <a:pt x="160324" y="92989"/>
                    </a:lnTo>
                    <a:lnTo>
                      <a:pt x="179590" y="101549"/>
                    </a:lnTo>
                    <a:lnTo>
                      <a:pt x="198843" y="108331"/>
                    </a:lnTo>
                    <a:lnTo>
                      <a:pt x="207594" y="121653"/>
                    </a:lnTo>
                    <a:lnTo>
                      <a:pt x="205955" y="128828"/>
                    </a:lnTo>
                    <a:lnTo>
                      <a:pt x="201295" y="134010"/>
                    </a:lnTo>
                    <a:lnTo>
                      <a:pt x="194005" y="137134"/>
                    </a:lnTo>
                    <a:lnTo>
                      <a:pt x="184454" y="138176"/>
                    </a:lnTo>
                    <a:lnTo>
                      <a:pt x="176491" y="137439"/>
                    </a:lnTo>
                    <a:lnTo>
                      <a:pt x="168744" y="135610"/>
                    </a:lnTo>
                    <a:lnTo>
                      <a:pt x="161340" y="132702"/>
                    </a:lnTo>
                    <a:lnTo>
                      <a:pt x="154381" y="128752"/>
                    </a:lnTo>
                    <a:lnTo>
                      <a:pt x="153885" y="129247"/>
                    </a:lnTo>
                    <a:lnTo>
                      <a:pt x="149377" y="135610"/>
                    </a:lnTo>
                    <a:lnTo>
                      <a:pt x="146773" y="139166"/>
                    </a:lnTo>
                    <a:lnTo>
                      <a:pt x="155613" y="144094"/>
                    </a:lnTo>
                    <a:lnTo>
                      <a:pt x="165036" y="147662"/>
                    </a:lnTo>
                    <a:lnTo>
                      <a:pt x="174866" y="149834"/>
                    </a:lnTo>
                    <a:lnTo>
                      <a:pt x="184962" y="150571"/>
                    </a:lnTo>
                    <a:lnTo>
                      <a:pt x="199580" y="148704"/>
                    </a:lnTo>
                    <a:lnTo>
                      <a:pt x="211442" y="143179"/>
                    </a:lnTo>
                    <a:lnTo>
                      <a:pt x="215836" y="138176"/>
                    </a:lnTo>
                    <a:lnTo>
                      <a:pt x="219405" y="134112"/>
                    </a:lnTo>
                    <a:lnTo>
                      <a:pt x="222313" y="121653"/>
                    </a:lnTo>
                    <a:close/>
                  </a:path>
                  <a:path w="564515" h="151129">
                    <a:moveTo>
                      <a:pt x="308267" y="121653"/>
                    </a:moveTo>
                    <a:lnTo>
                      <a:pt x="299377" y="102628"/>
                    </a:lnTo>
                    <a:lnTo>
                      <a:pt x="279831" y="93776"/>
                    </a:lnTo>
                    <a:lnTo>
                      <a:pt x="260286" y="87134"/>
                    </a:lnTo>
                    <a:lnTo>
                      <a:pt x="251396" y="74701"/>
                    </a:lnTo>
                    <a:lnTo>
                      <a:pt x="251396" y="64630"/>
                    </a:lnTo>
                    <a:lnTo>
                      <a:pt x="262648" y="61150"/>
                    </a:lnTo>
                    <a:lnTo>
                      <a:pt x="272224" y="61150"/>
                    </a:lnTo>
                    <a:lnTo>
                      <a:pt x="279730" y="61798"/>
                    </a:lnTo>
                    <a:lnTo>
                      <a:pt x="287020" y="63525"/>
                    </a:lnTo>
                    <a:lnTo>
                      <a:pt x="293979" y="66294"/>
                    </a:lnTo>
                    <a:lnTo>
                      <a:pt x="300494" y="70078"/>
                    </a:lnTo>
                    <a:lnTo>
                      <a:pt x="301967" y="61150"/>
                    </a:lnTo>
                    <a:lnTo>
                      <a:pt x="272224" y="48260"/>
                    </a:lnTo>
                    <a:lnTo>
                      <a:pt x="259130" y="49834"/>
                    </a:lnTo>
                    <a:lnTo>
                      <a:pt x="248056" y="54622"/>
                    </a:lnTo>
                    <a:lnTo>
                      <a:pt x="240385" y="62763"/>
                    </a:lnTo>
                    <a:lnTo>
                      <a:pt x="237515" y="74371"/>
                    </a:lnTo>
                    <a:lnTo>
                      <a:pt x="246303" y="92989"/>
                    </a:lnTo>
                    <a:lnTo>
                      <a:pt x="265620" y="101549"/>
                    </a:lnTo>
                    <a:lnTo>
                      <a:pt x="284937" y="108331"/>
                    </a:lnTo>
                    <a:lnTo>
                      <a:pt x="293725" y="121653"/>
                    </a:lnTo>
                    <a:lnTo>
                      <a:pt x="292061" y="128828"/>
                    </a:lnTo>
                    <a:lnTo>
                      <a:pt x="287337" y="134010"/>
                    </a:lnTo>
                    <a:lnTo>
                      <a:pt x="279984" y="137134"/>
                    </a:lnTo>
                    <a:lnTo>
                      <a:pt x="270421" y="138176"/>
                    </a:lnTo>
                    <a:lnTo>
                      <a:pt x="262445" y="137439"/>
                    </a:lnTo>
                    <a:lnTo>
                      <a:pt x="254698" y="135610"/>
                    </a:lnTo>
                    <a:lnTo>
                      <a:pt x="247294" y="132702"/>
                    </a:lnTo>
                    <a:lnTo>
                      <a:pt x="240334" y="128752"/>
                    </a:lnTo>
                    <a:lnTo>
                      <a:pt x="239826" y="129247"/>
                    </a:lnTo>
                    <a:lnTo>
                      <a:pt x="235318" y="135610"/>
                    </a:lnTo>
                    <a:lnTo>
                      <a:pt x="232892" y="139166"/>
                    </a:lnTo>
                    <a:lnTo>
                      <a:pt x="241681" y="144094"/>
                    </a:lnTo>
                    <a:lnTo>
                      <a:pt x="251053" y="147675"/>
                    </a:lnTo>
                    <a:lnTo>
                      <a:pt x="260845" y="149847"/>
                    </a:lnTo>
                    <a:lnTo>
                      <a:pt x="270903" y="150571"/>
                    </a:lnTo>
                    <a:lnTo>
                      <a:pt x="285534" y="148704"/>
                    </a:lnTo>
                    <a:lnTo>
                      <a:pt x="297395" y="143179"/>
                    </a:lnTo>
                    <a:lnTo>
                      <a:pt x="301790" y="138176"/>
                    </a:lnTo>
                    <a:lnTo>
                      <a:pt x="305358" y="134112"/>
                    </a:lnTo>
                    <a:lnTo>
                      <a:pt x="308267" y="121653"/>
                    </a:lnTo>
                    <a:close/>
                  </a:path>
                  <a:path w="564515" h="151129">
                    <a:moveTo>
                      <a:pt x="423799" y="94043"/>
                    </a:moveTo>
                    <a:lnTo>
                      <a:pt x="406958" y="59194"/>
                    </a:lnTo>
                    <a:lnTo>
                      <a:pt x="370408" y="46443"/>
                    </a:lnTo>
                    <a:lnTo>
                      <a:pt x="350989" y="51536"/>
                    </a:lnTo>
                    <a:lnTo>
                      <a:pt x="335559" y="63284"/>
                    </a:lnTo>
                    <a:lnTo>
                      <a:pt x="325653" y="79946"/>
                    </a:lnTo>
                    <a:lnTo>
                      <a:pt x="322808" y="99834"/>
                    </a:lnTo>
                    <a:lnTo>
                      <a:pt x="322795" y="105638"/>
                    </a:lnTo>
                    <a:lnTo>
                      <a:pt x="327609" y="123977"/>
                    </a:lnTo>
                    <a:lnTo>
                      <a:pt x="338709" y="138557"/>
                    </a:lnTo>
                    <a:lnTo>
                      <a:pt x="354444" y="147891"/>
                    </a:lnTo>
                    <a:lnTo>
                      <a:pt x="373214" y="150571"/>
                    </a:lnTo>
                    <a:lnTo>
                      <a:pt x="375323" y="150710"/>
                    </a:lnTo>
                    <a:lnTo>
                      <a:pt x="377444" y="150710"/>
                    </a:lnTo>
                    <a:lnTo>
                      <a:pt x="379552" y="150558"/>
                    </a:lnTo>
                    <a:lnTo>
                      <a:pt x="397789" y="145567"/>
                    </a:lnTo>
                    <a:lnTo>
                      <a:pt x="406793" y="138557"/>
                    </a:lnTo>
                    <a:lnTo>
                      <a:pt x="388823" y="138557"/>
                    </a:lnTo>
                    <a:lnTo>
                      <a:pt x="370865" y="138557"/>
                    </a:lnTo>
                    <a:lnTo>
                      <a:pt x="356920" y="134747"/>
                    </a:lnTo>
                    <a:lnTo>
                      <a:pt x="345909" y="126199"/>
                    </a:lnTo>
                    <a:lnTo>
                      <a:pt x="338924" y="114147"/>
                    </a:lnTo>
                    <a:lnTo>
                      <a:pt x="337019" y="99834"/>
                    </a:lnTo>
                    <a:lnTo>
                      <a:pt x="336905" y="95719"/>
                    </a:lnTo>
                    <a:lnTo>
                      <a:pt x="340106" y="82105"/>
                    </a:lnTo>
                    <a:lnTo>
                      <a:pt x="348005" y="71158"/>
                    </a:lnTo>
                    <a:lnTo>
                      <a:pt x="359435" y="63982"/>
                    </a:lnTo>
                    <a:lnTo>
                      <a:pt x="373214" y="61645"/>
                    </a:lnTo>
                    <a:lnTo>
                      <a:pt x="374548" y="61582"/>
                    </a:lnTo>
                    <a:lnTo>
                      <a:pt x="376034" y="61620"/>
                    </a:lnTo>
                    <a:lnTo>
                      <a:pt x="408000" y="85940"/>
                    </a:lnTo>
                    <a:lnTo>
                      <a:pt x="409587" y="99834"/>
                    </a:lnTo>
                    <a:lnTo>
                      <a:pt x="409587" y="104724"/>
                    </a:lnTo>
                    <a:lnTo>
                      <a:pt x="405777" y="118656"/>
                    </a:lnTo>
                    <a:lnTo>
                      <a:pt x="397230" y="129667"/>
                    </a:lnTo>
                    <a:lnTo>
                      <a:pt x="385178" y="136664"/>
                    </a:lnTo>
                    <a:lnTo>
                      <a:pt x="370941" y="138544"/>
                    </a:lnTo>
                    <a:lnTo>
                      <a:pt x="406806" y="138544"/>
                    </a:lnTo>
                    <a:lnTo>
                      <a:pt x="412178" y="134366"/>
                    </a:lnTo>
                    <a:lnTo>
                      <a:pt x="421322" y="118567"/>
                    </a:lnTo>
                    <a:lnTo>
                      <a:pt x="423799" y="99834"/>
                    </a:lnTo>
                    <a:lnTo>
                      <a:pt x="423799" y="94043"/>
                    </a:lnTo>
                    <a:close/>
                  </a:path>
                  <a:path w="564515" h="151129">
                    <a:moveTo>
                      <a:pt x="529259" y="139166"/>
                    </a:moveTo>
                    <a:lnTo>
                      <a:pt x="528751" y="138277"/>
                    </a:lnTo>
                    <a:lnTo>
                      <a:pt x="522808" y="127762"/>
                    </a:lnTo>
                    <a:lnTo>
                      <a:pt x="515988" y="132041"/>
                    </a:lnTo>
                    <a:lnTo>
                      <a:pt x="508635" y="135229"/>
                    </a:lnTo>
                    <a:lnTo>
                      <a:pt x="500900" y="137287"/>
                    </a:lnTo>
                    <a:lnTo>
                      <a:pt x="492887" y="138176"/>
                    </a:lnTo>
                    <a:lnTo>
                      <a:pt x="491172" y="138277"/>
                    </a:lnTo>
                    <a:lnTo>
                      <a:pt x="489458" y="138239"/>
                    </a:lnTo>
                    <a:lnTo>
                      <a:pt x="456920" y="113423"/>
                    </a:lnTo>
                    <a:lnTo>
                      <a:pt x="455345" y="94361"/>
                    </a:lnTo>
                    <a:lnTo>
                      <a:pt x="458990" y="80797"/>
                    </a:lnTo>
                    <a:lnTo>
                      <a:pt x="467271" y="70065"/>
                    </a:lnTo>
                    <a:lnTo>
                      <a:pt x="478980" y="63220"/>
                    </a:lnTo>
                    <a:lnTo>
                      <a:pt x="492887" y="61315"/>
                    </a:lnTo>
                    <a:lnTo>
                      <a:pt x="500849" y="62230"/>
                    </a:lnTo>
                    <a:lnTo>
                      <a:pt x="508571" y="64236"/>
                    </a:lnTo>
                    <a:lnTo>
                      <a:pt x="515924" y="67310"/>
                    </a:lnTo>
                    <a:lnTo>
                      <a:pt x="522808" y="71399"/>
                    </a:lnTo>
                    <a:lnTo>
                      <a:pt x="525068" y="61315"/>
                    </a:lnTo>
                    <a:lnTo>
                      <a:pt x="488226" y="48425"/>
                    </a:lnTo>
                    <a:lnTo>
                      <a:pt x="486003" y="48590"/>
                    </a:lnTo>
                    <a:lnTo>
                      <a:pt x="443725" y="80733"/>
                    </a:lnTo>
                    <a:lnTo>
                      <a:pt x="441058" y="103886"/>
                    </a:lnTo>
                    <a:lnTo>
                      <a:pt x="441210" y="105994"/>
                    </a:lnTo>
                    <a:lnTo>
                      <a:pt x="446379" y="124447"/>
                    </a:lnTo>
                    <a:lnTo>
                      <a:pt x="457822" y="138988"/>
                    </a:lnTo>
                    <a:lnTo>
                      <a:pt x="473875" y="148170"/>
                    </a:lnTo>
                    <a:lnTo>
                      <a:pt x="492887" y="150571"/>
                    </a:lnTo>
                    <a:lnTo>
                      <a:pt x="502564" y="149872"/>
                    </a:lnTo>
                    <a:lnTo>
                      <a:pt x="511962" y="147701"/>
                    </a:lnTo>
                    <a:lnTo>
                      <a:pt x="520915" y="144119"/>
                    </a:lnTo>
                    <a:lnTo>
                      <a:pt x="529259" y="139166"/>
                    </a:lnTo>
                    <a:close/>
                  </a:path>
                  <a:path w="564515" h="151129">
                    <a:moveTo>
                      <a:pt x="562140" y="50571"/>
                    </a:moveTo>
                    <a:lnTo>
                      <a:pt x="548093" y="50571"/>
                    </a:lnTo>
                    <a:lnTo>
                      <a:pt x="548093" y="148755"/>
                    </a:lnTo>
                    <a:lnTo>
                      <a:pt x="562140" y="148755"/>
                    </a:lnTo>
                    <a:lnTo>
                      <a:pt x="562140" y="50571"/>
                    </a:lnTo>
                    <a:close/>
                  </a:path>
                  <a:path w="564515" h="151129">
                    <a:moveTo>
                      <a:pt x="564311" y="25400"/>
                    </a:moveTo>
                    <a:lnTo>
                      <a:pt x="564286" y="20078"/>
                    </a:lnTo>
                    <a:lnTo>
                      <a:pt x="563803" y="15151"/>
                    </a:lnTo>
                    <a:lnTo>
                      <a:pt x="560222" y="12230"/>
                    </a:lnTo>
                    <a:lnTo>
                      <a:pt x="559663" y="11760"/>
                    </a:lnTo>
                    <a:lnTo>
                      <a:pt x="555040" y="12230"/>
                    </a:lnTo>
                    <a:lnTo>
                      <a:pt x="554761" y="12192"/>
                    </a:lnTo>
                    <a:lnTo>
                      <a:pt x="554177" y="12179"/>
                    </a:lnTo>
                    <a:lnTo>
                      <a:pt x="549617" y="12217"/>
                    </a:lnTo>
                    <a:lnTo>
                      <a:pt x="545934" y="15925"/>
                    </a:lnTo>
                    <a:lnTo>
                      <a:pt x="545947" y="21170"/>
                    </a:lnTo>
                    <a:lnTo>
                      <a:pt x="546341" y="26162"/>
                    </a:lnTo>
                    <a:lnTo>
                      <a:pt x="550392" y="29616"/>
                    </a:lnTo>
                    <a:lnTo>
                      <a:pt x="555040" y="29248"/>
                    </a:lnTo>
                    <a:lnTo>
                      <a:pt x="555739" y="29286"/>
                    </a:lnTo>
                    <a:lnTo>
                      <a:pt x="560476" y="29273"/>
                    </a:lnTo>
                    <a:lnTo>
                      <a:pt x="564311" y="25400"/>
                    </a:lnTo>
                    <a:close/>
                  </a:path>
                </a:pathLst>
              </a:custGeom>
              <a:solidFill>
                <a:srgbClr val="FFFFFF"/>
              </a:solidFill>
            </p:spPr>
            <p:txBody>
              <a:bodyPr wrap="square" lIns="0" tIns="0" rIns="0" bIns="0" rtlCol="0"/>
              <a:lstStyle/>
              <a:p>
                <a:endParaRPr/>
              </a:p>
            </p:txBody>
          </p:sp>
          <p:pic>
            <p:nvPicPr>
              <p:cNvPr id="79" name="object 6">
                <a:extLst>
                  <a:ext uri="{FF2B5EF4-FFF2-40B4-BE49-F238E27FC236}">
                    <a16:creationId xmlns:a16="http://schemas.microsoft.com/office/drawing/2014/main" id="{4AB3D4BB-D62E-1238-314C-9B0B9A944D8E}"/>
                  </a:ext>
                </a:extLst>
              </p:cNvPr>
              <p:cNvPicPr/>
              <p:nvPr/>
            </p:nvPicPr>
            <p:blipFill>
              <a:blip r:embed="rId5" cstate="print"/>
              <a:stretch>
                <a:fillRect/>
              </a:stretch>
            </p:blipFill>
            <p:spPr>
              <a:xfrm>
                <a:off x="11105555" y="9972143"/>
                <a:ext cx="208717" cy="138545"/>
              </a:xfrm>
              <a:prstGeom prst="rect">
                <a:avLst/>
              </a:prstGeom>
            </p:spPr>
          </p:pic>
          <p:pic>
            <p:nvPicPr>
              <p:cNvPr id="80" name="object 7">
                <a:extLst>
                  <a:ext uri="{FF2B5EF4-FFF2-40B4-BE49-F238E27FC236}">
                    <a16:creationId xmlns:a16="http://schemas.microsoft.com/office/drawing/2014/main" id="{37805190-7F35-9A29-ECAF-6A846AE934B4}"/>
                  </a:ext>
                </a:extLst>
              </p:cNvPr>
              <p:cNvPicPr/>
              <p:nvPr/>
            </p:nvPicPr>
            <p:blipFill>
              <a:blip r:embed="rId6" cstate="print"/>
              <a:stretch>
                <a:fillRect/>
              </a:stretch>
            </p:blipFill>
            <p:spPr>
              <a:xfrm>
                <a:off x="11335843" y="10006722"/>
                <a:ext cx="101044" cy="104346"/>
              </a:xfrm>
              <a:prstGeom prst="rect">
                <a:avLst/>
              </a:prstGeom>
            </p:spPr>
          </p:pic>
          <p:pic>
            <p:nvPicPr>
              <p:cNvPr id="81" name="object 8">
                <a:extLst>
                  <a:ext uri="{FF2B5EF4-FFF2-40B4-BE49-F238E27FC236}">
                    <a16:creationId xmlns:a16="http://schemas.microsoft.com/office/drawing/2014/main" id="{507799F8-35BE-DAE6-639B-37D75ED0F7A3}"/>
                  </a:ext>
                </a:extLst>
              </p:cNvPr>
              <p:cNvPicPr/>
              <p:nvPr/>
            </p:nvPicPr>
            <p:blipFill>
              <a:blip r:embed="rId7" cstate="print"/>
              <a:stretch>
                <a:fillRect/>
              </a:stretch>
            </p:blipFill>
            <p:spPr>
              <a:xfrm>
                <a:off x="11457546" y="10008871"/>
                <a:ext cx="89086" cy="100660"/>
              </a:xfrm>
              <a:prstGeom prst="rect">
                <a:avLst/>
              </a:prstGeom>
            </p:spPr>
          </p:pic>
        </p:grpSp>
        <p:grpSp>
          <p:nvGrpSpPr>
            <p:cNvPr id="49" name="object 9">
              <a:extLst>
                <a:ext uri="{FF2B5EF4-FFF2-40B4-BE49-F238E27FC236}">
                  <a16:creationId xmlns:a16="http://schemas.microsoft.com/office/drawing/2014/main" id="{52D7C999-99B3-94C0-F053-C9074A1129BC}"/>
                </a:ext>
              </a:extLst>
            </p:cNvPr>
            <p:cNvGrpSpPr/>
            <p:nvPr/>
          </p:nvGrpSpPr>
          <p:grpSpPr>
            <a:xfrm>
              <a:off x="10527365" y="10176971"/>
              <a:ext cx="1032510" cy="149225"/>
              <a:chOff x="10527365" y="10176971"/>
              <a:chExt cx="1032510" cy="149225"/>
            </a:xfrm>
          </p:grpSpPr>
          <p:pic>
            <p:nvPicPr>
              <p:cNvPr id="69" name="object 10">
                <a:extLst>
                  <a:ext uri="{FF2B5EF4-FFF2-40B4-BE49-F238E27FC236}">
                    <a16:creationId xmlns:a16="http://schemas.microsoft.com/office/drawing/2014/main" id="{6FA1F45A-D02B-8EF2-1AC7-8AD405684A3E}"/>
                  </a:ext>
                </a:extLst>
              </p:cNvPr>
              <p:cNvPicPr/>
              <p:nvPr/>
            </p:nvPicPr>
            <p:blipFill>
              <a:blip r:embed="rId8" cstate="print"/>
              <a:stretch>
                <a:fillRect/>
              </a:stretch>
            </p:blipFill>
            <p:spPr>
              <a:xfrm>
                <a:off x="10527365" y="10224061"/>
                <a:ext cx="194643" cy="102000"/>
              </a:xfrm>
              <a:prstGeom prst="rect">
                <a:avLst/>
              </a:prstGeom>
            </p:spPr>
          </p:pic>
          <p:pic>
            <p:nvPicPr>
              <p:cNvPr id="70" name="object 11">
                <a:extLst>
                  <a:ext uri="{FF2B5EF4-FFF2-40B4-BE49-F238E27FC236}">
                    <a16:creationId xmlns:a16="http://schemas.microsoft.com/office/drawing/2014/main" id="{390ED281-5889-A4C2-545A-F89CF39F1FBD}"/>
                  </a:ext>
                </a:extLst>
              </p:cNvPr>
              <p:cNvPicPr/>
              <p:nvPr/>
            </p:nvPicPr>
            <p:blipFill>
              <a:blip r:embed="rId9" cstate="print"/>
              <a:stretch>
                <a:fillRect/>
              </a:stretch>
            </p:blipFill>
            <p:spPr>
              <a:xfrm>
                <a:off x="10747798" y="10224243"/>
                <a:ext cx="88918" cy="100495"/>
              </a:xfrm>
              <a:prstGeom prst="rect">
                <a:avLst/>
              </a:prstGeom>
            </p:spPr>
          </p:pic>
          <p:pic>
            <p:nvPicPr>
              <p:cNvPr id="71" name="object 12">
                <a:extLst>
                  <a:ext uri="{FF2B5EF4-FFF2-40B4-BE49-F238E27FC236}">
                    <a16:creationId xmlns:a16="http://schemas.microsoft.com/office/drawing/2014/main" id="{E5082BA8-698B-1869-6D2C-5F27ACD707E6}"/>
                  </a:ext>
                </a:extLst>
              </p:cNvPr>
              <p:cNvPicPr/>
              <p:nvPr/>
            </p:nvPicPr>
            <p:blipFill>
              <a:blip r:embed="rId10" cstate="print"/>
              <a:stretch>
                <a:fillRect/>
              </a:stretch>
            </p:blipFill>
            <p:spPr>
              <a:xfrm>
                <a:off x="10856764" y="10224293"/>
                <a:ext cx="95991" cy="101603"/>
              </a:xfrm>
              <a:prstGeom prst="rect">
                <a:avLst/>
              </a:prstGeom>
            </p:spPr>
          </p:pic>
          <p:pic>
            <p:nvPicPr>
              <p:cNvPr id="72" name="object 13">
                <a:extLst>
                  <a:ext uri="{FF2B5EF4-FFF2-40B4-BE49-F238E27FC236}">
                    <a16:creationId xmlns:a16="http://schemas.microsoft.com/office/drawing/2014/main" id="{2E03058C-3046-03A4-0935-7D68FF3EAF4D}"/>
                  </a:ext>
                </a:extLst>
              </p:cNvPr>
              <p:cNvPicPr/>
              <p:nvPr/>
            </p:nvPicPr>
            <p:blipFill>
              <a:blip r:embed="rId11" cstate="print"/>
              <a:stretch>
                <a:fillRect/>
              </a:stretch>
            </p:blipFill>
            <p:spPr>
              <a:xfrm>
                <a:off x="10974455" y="10176971"/>
                <a:ext cx="94987" cy="148925"/>
              </a:xfrm>
              <a:prstGeom prst="rect">
                <a:avLst/>
              </a:prstGeom>
            </p:spPr>
          </p:pic>
          <p:sp>
            <p:nvSpPr>
              <p:cNvPr id="73" name="object 14">
                <a:extLst>
                  <a:ext uri="{FF2B5EF4-FFF2-40B4-BE49-F238E27FC236}">
                    <a16:creationId xmlns:a16="http://schemas.microsoft.com/office/drawing/2014/main" id="{27D91E28-C347-3974-CE9B-0F1EF9C33E74}"/>
                  </a:ext>
                </a:extLst>
              </p:cNvPr>
              <p:cNvSpPr/>
              <p:nvPr/>
            </p:nvSpPr>
            <p:spPr>
              <a:xfrm>
                <a:off x="11094635" y="10185962"/>
                <a:ext cx="19050" cy="138430"/>
              </a:xfrm>
              <a:custGeom>
                <a:avLst/>
                <a:gdLst/>
                <a:ahLst/>
                <a:cxnLst/>
                <a:rect l="l" t="t" r="r" b="b"/>
                <a:pathLst>
                  <a:path w="19050" h="138429">
                    <a:moveTo>
                      <a:pt x="16460" y="40099"/>
                    </a:moveTo>
                    <a:lnTo>
                      <a:pt x="2408" y="40099"/>
                    </a:lnTo>
                    <a:lnTo>
                      <a:pt x="2408" y="138281"/>
                    </a:lnTo>
                    <a:lnTo>
                      <a:pt x="16460" y="138281"/>
                    </a:lnTo>
                    <a:lnTo>
                      <a:pt x="16460" y="40099"/>
                    </a:lnTo>
                    <a:close/>
                  </a:path>
                  <a:path w="19050" h="138429">
                    <a:moveTo>
                      <a:pt x="14114" y="0"/>
                    </a:moveTo>
                    <a:lnTo>
                      <a:pt x="3916" y="545"/>
                    </a:lnTo>
                    <a:lnTo>
                      <a:pt x="0" y="4908"/>
                    </a:lnTo>
                    <a:lnTo>
                      <a:pt x="261" y="10016"/>
                    </a:lnTo>
                    <a:lnTo>
                      <a:pt x="261" y="10578"/>
                    </a:lnTo>
                    <a:lnTo>
                      <a:pt x="659" y="15603"/>
                    </a:lnTo>
                    <a:lnTo>
                      <a:pt x="4795" y="19140"/>
                    </a:lnTo>
                    <a:lnTo>
                      <a:pt x="9518" y="18777"/>
                    </a:lnTo>
                    <a:lnTo>
                      <a:pt x="9853" y="18777"/>
                    </a:lnTo>
                    <a:lnTo>
                      <a:pt x="15109" y="18495"/>
                    </a:lnTo>
                    <a:lnTo>
                      <a:pt x="19025" y="14132"/>
                    </a:lnTo>
                    <a:lnTo>
                      <a:pt x="18481" y="3917"/>
                    </a:lnTo>
                    <a:lnTo>
                      <a:pt x="14114" y="0"/>
                    </a:lnTo>
                    <a:close/>
                  </a:path>
                </a:pathLst>
              </a:custGeom>
              <a:solidFill>
                <a:srgbClr val="FFFFFF"/>
              </a:solidFill>
            </p:spPr>
            <p:txBody>
              <a:bodyPr wrap="square" lIns="0" tIns="0" rIns="0" bIns="0" rtlCol="0"/>
              <a:lstStyle/>
              <a:p>
                <a:endParaRPr/>
              </a:p>
            </p:txBody>
          </p:sp>
          <p:pic>
            <p:nvPicPr>
              <p:cNvPr id="74" name="object 15">
                <a:extLst>
                  <a:ext uri="{FF2B5EF4-FFF2-40B4-BE49-F238E27FC236}">
                    <a16:creationId xmlns:a16="http://schemas.microsoft.com/office/drawing/2014/main" id="{CAA9C1AC-C599-4027-D0EF-48CDAD1271C5}"/>
                  </a:ext>
                </a:extLst>
              </p:cNvPr>
              <p:cNvPicPr/>
              <p:nvPr/>
            </p:nvPicPr>
            <p:blipFill>
              <a:blip r:embed="rId12" cstate="print"/>
              <a:stretch>
                <a:fillRect/>
              </a:stretch>
            </p:blipFill>
            <p:spPr>
              <a:xfrm>
                <a:off x="11133995" y="10224408"/>
                <a:ext cx="90656" cy="101653"/>
              </a:xfrm>
              <a:prstGeom prst="rect">
                <a:avLst/>
              </a:prstGeom>
            </p:spPr>
          </p:pic>
          <p:pic>
            <p:nvPicPr>
              <p:cNvPr id="75" name="object 16">
                <a:extLst>
                  <a:ext uri="{FF2B5EF4-FFF2-40B4-BE49-F238E27FC236}">
                    <a16:creationId xmlns:a16="http://schemas.microsoft.com/office/drawing/2014/main" id="{386F1BF4-B169-DA0B-E171-49F0AD347488}"/>
                  </a:ext>
                </a:extLst>
              </p:cNvPr>
              <p:cNvPicPr/>
              <p:nvPr/>
            </p:nvPicPr>
            <p:blipFill>
              <a:blip r:embed="rId13" cstate="print"/>
              <a:stretch>
                <a:fillRect/>
              </a:stretch>
            </p:blipFill>
            <p:spPr>
              <a:xfrm>
                <a:off x="11246139" y="10224243"/>
                <a:ext cx="89096" cy="100495"/>
              </a:xfrm>
              <a:prstGeom prst="rect">
                <a:avLst/>
              </a:prstGeom>
            </p:spPr>
          </p:pic>
          <p:pic>
            <p:nvPicPr>
              <p:cNvPr id="76" name="object 17">
                <a:extLst>
                  <a:ext uri="{FF2B5EF4-FFF2-40B4-BE49-F238E27FC236}">
                    <a16:creationId xmlns:a16="http://schemas.microsoft.com/office/drawing/2014/main" id="{8B3B1178-D2DD-B011-1C28-B55EB3467B93}"/>
                  </a:ext>
                </a:extLst>
              </p:cNvPr>
              <p:cNvPicPr/>
              <p:nvPr/>
            </p:nvPicPr>
            <p:blipFill>
              <a:blip r:embed="rId14" cstate="print"/>
              <a:stretch>
                <a:fillRect/>
              </a:stretch>
            </p:blipFill>
            <p:spPr>
              <a:xfrm>
                <a:off x="11360020" y="10224243"/>
                <a:ext cx="89096" cy="100495"/>
              </a:xfrm>
              <a:prstGeom prst="rect">
                <a:avLst/>
              </a:prstGeom>
            </p:spPr>
          </p:pic>
          <p:pic>
            <p:nvPicPr>
              <p:cNvPr id="77" name="object 18">
                <a:extLst>
                  <a:ext uri="{FF2B5EF4-FFF2-40B4-BE49-F238E27FC236}">
                    <a16:creationId xmlns:a16="http://schemas.microsoft.com/office/drawing/2014/main" id="{739F8845-E4F5-39C9-F7B0-60DBF88ED186}"/>
                  </a:ext>
                </a:extLst>
              </p:cNvPr>
              <p:cNvPicPr/>
              <p:nvPr/>
            </p:nvPicPr>
            <p:blipFill>
              <a:blip r:embed="rId15" cstate="print"/>
              <a:stretch>
                <a:fillRect/>
              </a:stretch>
            </p:blipFill>
            <p:spPr>
              <a:xfrm>
                <a:off x="11469053" y="10224408"/>
                <a:ext cx="90803" cy="101653"/>
              </a:xfrm>
              <a:prstGeom prst="rect">
                <a:avLst/>
              </a:prstGeom>
            </p:spPr>
          </p:pic>
        </p:grpSp>
        <p:grpSp>
          <p:nvGrpSpPr>
            <p:cNvPr id="50" name="object 19">
              <a:extLst>
                <a:ext uri="{FF2B5EF4-FFF2-40B4-BE49-F238E27FC236}">
                  <a16:creationId xmlns:a16="http://schemas.microsoft.com/office/drawing/2014/main" id="{9B141529-0172-CDA5-36BB-47D2B9B50CEB}"/>
                </a:ext>
              </a:extLst>
            </p:cNvPr>
            <p:cNvGrpSpPr/>
            <p:nvPr/>
          </p:nvGrpSpPr>
          <p:grpSpPr>
            <a:xfrm>
              <a:off x="10527459" y="10392177"/>
              <a:ext cx="208279" cy="149860"/>
              <a:chOff x="10527459" y="10392177"/>
              <a:chExt cx="208279" cy="149860"/>
            </a:xfrm>
          </p:grpSpPr>
          <p:pic>
            <p:nvPicPr>
              <p:cNvPr id="67" name="object 20">
                <a:extLst>
                  <a:ext uri="{FF2B5EF4-FFF2-40B4-BE49-F238E27FC236}">
                    <a16:creationId xmlns:a16="http://schemas.microsoft.com/office/drawing/2014/main" id="{05D5D4DF-5E52-7DAB-6EB3-24489F849927}"/>
                  </a:ext>
                </a:extLst>
              </p:cNvPr>
              <p:cNvPicPr/>
              <p:nvPr/>
            </p:nvPicPr>
            <p:blipFill>
              <a:blip r:embed="rId16" cstate="print"/>
              <a:stretch>
                <a:fillRect/>
              </a:stretch>
            </p:blipFill>
            <p:spPr>
              <a:xfrm>
                <a:off x="10527459" y="10392177"/>
                <a:ext cx="95044" cy="148925"/>
              </a:xfrm>
              <a:prstGeom prst="rect">
                <a:avLst/>
              </a:prstGeom>
            </p:spPr>
          </p:pic>
          <p:pic>
            <p:nvPicPr>
              <p:cNvPr id="68" name="object 21">
                <a:extLst>
                  <a:ext uri="{FF2B5EF4-FFF2-40B4-BE49-F238E27FC236}">
                    <a16:creationId xmlns:a16="http://schemas.microsoft.com/office/drawing/2014/main" id="{DAEE0B90-0521-4CFA-9A9C-C54E6A3B6B0F}"/>
                  </a:ext>
                </a:extLst>
              </p:cNvPr>
              <p:cNvPicPr/>
              <p:nvPr/>
            </p:nvPicPr>
            <p:blipFill>
              <a:blip r:embed="rId17" cstate="print"/>
              <a:stretch>
                <a:fillRect/>
              </a:stretch>
            </p:blipFill>
            <p:spPr>
              <a:xfrm>
                <a:off x="10647466" y="10440772"/>
                <a:ext cx="87766" cy="100661"/>
              </a:xfrm>
              <a:prstGeom prst="rect">
                <a:avLst/>
              </a:prstGeom>
            </p:spPr>
          </p:pic>
        </p:grpSp>
        <p:grpSp>
          <p:nvGrpSpPr>
            <p:cNvPr id="51" name="object 22">
              <a:extLst>
                <a:ext uri="{FF2B5EF4-FFF2-40B4-BE49-F238E27FC236}">
                  <a16:creationId xmlns:a16="http://schemas.microsoft.com/office/drawing/2014/main" id="{7D004E3B-8F1C-CAFA-C8E8-A58D231CD8D4}"/>
                </a:ext>
              </a:extLst>
            </p:cNvPr>
            <p:cNvGrpSpPr/>
            <p:nvPr/>
          </p:nvGrpSpPr>
          <p:grpSpPr>
            <a:xfrm>
              <a:off x="10811922" y="10439450"/>
              <a:ext cx="727075" cy="137160"/>
              <a:chOff x="10811922" y="10439450"/>
              <a:chExt cx="727075" cy="137160"/>
            </a:xfrm>
          </p:grpSpPr>
          <p:pic>
            <p:nvPicPr>
              <p:cNvPr id="62" name="object 23">
                <a:extLst>
                  <a:ext uri="{FF2B5EF4-FFF2-40B4-BE49-F238E27FC236}">
                    <a16:creationId xmlns:a16="http://schemas.microsoft.com/office/drawing/2014/main" id="{A5FF53CD-F47A-0EFA-0DE8-1915BF0538E2}"/>
                  </a:ext>
                </a:extLst>
              </p:cNvPr>
              <p:cNvPicPr/>
              <p:nvPr/>
            </p:nvPicPr>
            <p:blipFill>
              <a:blip r:embed="rId18" cstate="print"/>
              <a:stretch>
                <a:fillRect/>
              </a:stretch>
            </p:blipFill>
            <p:spPr>
              <a:xfrm>
                <a:off x="10811922" y="10440442"/>
                <a:ext cx="95309" cy="135702"/>
              </a:xfrm>
              <a:prstGeom prst="rect">
                <a:avLst/>
              </a:prstGeom>
            </p:spPr>
          </p:pic>
          <p:pic>
            <p:nvPicPr>
              <p:cNvPr id="63" name="object 24">
                <a:extLst>
                  <a:ext uri="{FF2B5EF4-FFF2-40B4-BE49-F238E27FC236}">
                    <a16:creationId xmlns:a16="http://schemas.microsoft.com/office/drawing/2014/main" id="{F3C811E5-6365-CF66-446E-AF22648CFDD7}"/>
                  </a:ext>
                </a:extLst>
              </p:cNvPr>
              <p:cNvPicPr/>
              <p:nvPr/>
            </p:nvPicPr>
            <p:blipFill>
              <a:blip r:embed="rId19" cstate="print"/>
              <a:stretch>
                <a:fillRect/>
              </a:stretch>
            </p:blipFill>
            <p:spPr>
              <a:xfrm>
                <a:off x="10928787" y="10439615"/>
                <a:ext cx="154424" cy="101917"/>
              </a:xfrm>
              <a:prstGeom prst="rect">
                <a:avLst/>
              </a:prstGeom>
            </p:spPr>
          </p:pic>
          <p:pic>
            <p:nvPicPr>
              <p:cNvPr id="64" name="object 25">
                <a:extLst>
                  <a:ext uri="{FF2B5EF4-FFF2-40B4-BE49-F238E27FC236}">
                    <a16:creationId xmlns:a16="http://schemas.microsoft.com/office/drawing/2014/main" id="{FB88CFA0-F280-1021-FFD4-AFB8FDFAFF53}"/>
                  </a:ext>
                </a:extLst>
              </p:cNvPr>
              <p:cNvPicPr/>
              <p:nvPr/>
            </p:nvPicPr>
            <p:blipFill>
              <a:blip r:embed="rId20" cstate="print"/>
              <a:stretch>
                <a:fillRect/>
              </a:stretch>
            </p:blipFill>
            <p:spPr>
              <a:xfrm>
                <a:off x="11104813" y="10439483"/>
                <a:ext cx="208265" cy="136826"/>
              </a:xfrm>
              <a:prstGeom prst="rect">
                <a:avLst/>
              </a:prstGeom>
            </p:spPr>
          </p:pic>
          <p:pic>
            <p:nvPicPr>
              <p:cNvPr id="65" name="object 26">
                <a:extLst>
                  <a:ext uri="{FF2B5EF4-FFF2-40B4-BE49-F238E27FC236}">
                    <a16:creationId xmlns:a16="http://schemas.microsoft.com/office/drawing/2014/main" id="{602ACA86-853A-784D-4EEF-4C8F8E485C41}"/>
                  </a:ext>
                </a:extLst>
              </p:cNvPr>
              <p:cNvPicPr/>
              <p:nvPr/>
            </p:nvPicPr>
            <p:blipFill>
              <a:blip r:embed="rId21" cstate="print"/>
              <a:stretch>
                <a:fillRect/>
              </a:stretch>
            </p:blipFill>
            <p:spPr>
              <a:xfrm>
                <a:off x="11339529" y="10439450"/>
                <a:ext cx="88929" cy="100495"/>
              </a:xfrm>
              <a:prstGeom prst="rect">
                <a:avLst/>
              </a:prstGeom>
            </p:spPr>
          </p:pic>
          <p:pic>
            <p:nvPicPr>
              <p:cNvPr id="66" name="object 27">
                <a:extLst>
                  <a:ext uri="{FF2B5EF4-FFF2-40B4-BE49-F238E27FC236}">
                    <a16:creationId xmlns:a16="http://schemas.microsoft.com/office/drawing/2014/main" id="{CE0FDF08-6D30-E056-8D77-3B8ACBFBD814}"/>
                  </a:ext>
                </a:extLst>
              </p:cNvPr>
              <p:cNvPicPr/>
              <p:nvPr/>
            </p:nvPicPr>
            <p:blipFill>
              <a:blip r:embed="rId22" cstate="print"/>
              <a:stretch>
                <a:fillRect/>
              </a:stretch>
            </p:blipFill>
            <p:spPr>
              <a:xfrm>
                <a:off x="11448227" y="10439615"/>
                <a:ext cx="90646" cy="101818"/>
              </a:xfrm>
              <a:prstGeom prst="rect">
                <a:avLst/>
              </a:prstGeom>
            </p:spPr>
          </p:pic>
        </p:grpSp>
        <p:grpSp>
          <p:nvGrpSpPr>
            <p:cNvPr id="52" name="object 28">
              <a:extLst>
                <a:ext uri="{FF2B5EF4-FFF2-40B4-BE49-F238E27FC236}">
                  <a16:creationId xmlns:a16="http://schemas.microsoft.com/office/drawing/2014/main" id="{9A2990FE-4674-F31F-8A45-96D9241B6515}"/>
                </a:ext>
              </a:extLst>
            </p:cNvPr>
            <p:cNvGrpSpPr/>
            <p:nvPr/>
          </p:nvGrpSpPr>
          <p:grpSpPr>
            <a:xfrm>
              <a:off x="9354403" y="9961218"/>
              <a:ext cx="857885" cy="149860"/>
              <a:chOff x="9354403" y="9961218"/>
              <a:chExt cx="857885" cy="149860"/>
            </a:xfrm>
          </p:grpSpPr>
          <p:pic>
            <p:nvPicPr>
              <p:cNvPr id="55" name="object 29">
                <a:extLst>
                  <a:ext uri="{FF2B5EF4-FFF2-40B4-BE49-F238E27FC236}">
                    <a16:creationId xmlns:a16="http://schemas.microsoft.com/office/drawing/2014/main" id="{BF9E3CF8-B940-CC26-BD34-2352F1D60047}"/>
                  </a:ext>
                </a:extLst>
              </p:cNvPr>
              <p:cNvPicPr/>
              <p:nvPr/>
            </p:nvPicPr>
            <p:blipFill>
              <a:blip r:embed="rId23" cstate="print"/>
              <a:stretch>
                <a:fillRect/>
              </a:stretch>
            </p:blipFill>
            <p:spPr>
              <a:xfrm>
                <a:off x="9354403" y="9961218"/>
                <a:ext cx="235042" cy="149636"/>
              </a:xfrm>
              <a:prstGeom prst="rect">
                <a:avLst/>
              </a:prstGeom>
            </p:spPr>
          </p:pic>
          <p:pic>
            <p:nvPicPr>
              <p:cNvPr id="56" name="object 30">
                <a:extLst>
                  <a:ext uri="{FF2B5EF4-FFF2-40B4-BE49-F238E27FC236}">
                    <a16:creationId xmlns:a16="http://schemas.microsoft.com/office/drawing/2014/main" id="{1E1BE373-9A34-46B1-F16F-978F7ECC33F6}"/>
                  </a:ext>
                </a:extLst>
              </p:cNvPr>
              <p:cNvPicPr/>
              <p:nvPr/>
            </p:nvPicPr>
            <p:blipFill>
              <a:blip r:embed="rId24" cstate="print"/>
              <a:stretch>
                <a:fillRect/>
              </a:stretch>
            </p:blipFill>
            <p:spPr>
              <a:xfrm>
                <a:off x="9615395" y="10008871"/>
                <a:ext cx="88760" cy="100660"/>
              </a:xfrm>
              <a:prstGeom prst="rect">
                <a:avLst/>
              </a:prstGeom>
            </p:spPr>
          </p:pic>
          <p:pic>
            <p:nvPicPr>
              <p:cNvPr id="57" name="object 31">
                <a:extLst>
                  <a:ext uri="{FF2B5EF4-FFF2-40B4-BE49-F238E27FC236}">
                    <a16:creationId xmlns:a16="http://schemas.microsoft.com/office/drawing/2014/main" id="{7B4C416D-32D2-3D8E-BA6F-A7C770763B03}"/>
                  </a:ext>
                </a:extLst>
              </p:cNvPr>
              <p:cNvPicPr/>
              <p:nvPr/>
            </p:nvPicPr>
            <p:blipFill>
              <a:blip r:embed="rId25" cstate="print"/>
              <a:stretch>
                <a:fillRect/>
              </a:stretch>
            </p:blipFill>
            <p:spPr>
              <a:xfrm>
                <a:off x="9724723" y="10009102"/>
                <a:ext cx="95631" cy="101586"/>
              </a:xfrm>
              <a:prstGeom prst="rect">
                <a:avLst/>
              </a:prstGeom>
            </p:spPr>
          </p:pic>
          <p:pic>
            <p:nvPicPr>
              <p:cNvPr id="58" name="object 32">
                <a:extLst>
                  <a:ext uri="{FF2B5EF4-FFF2-40B4-BE49-F238E27FC236}">
                    <a16:creationId xmlns:a16="http://schemas.microsoft.com/office/drawing/2014/main" id="{2EFC7189-852E-8306-3E97-5BFE0FDEBBE3}"/>
                  </a:ext>
                </a:extLst>
              </p:cNvPr>
              <p:cNvPicPr/>
              <p:nvPr/>
            </p:nvPicPr>
            <p:blipFill>
              <a:blip r:embed="rId26" cstate="print"/>
              <a:stretch>
                <a:fillRect/>
              </a:stretch>
            </p:blipFill>
            <p:spPr>
              <a:xfrm>
                <a:off x="9841911" y="9961763"/>
                <a:ext cx="94972" cy="148925"/>
              </a:xfrm>
              <a:prstGeom prst="rect">
                <a:avLst/>
              </a:prstGeom>
            </p:spPr>
          </p:pic>
          <p:sp>
            <p:nvSpPr>
              <p:cNvPr id="59" name="object 33">
                <a:extLst>
                  <a:ext uri="{FF2B5EF4-FFF2-40B4-BE49-F238E27FC236}">
                    <a16:creationId xmlns:a16="http://schemas.microsoft.com/office/drawing/2014/main" id="{DA85385F-9948-31C2-88AE-A721426B6815}"/>
                  </a:ext>
                </a:extLst>
              </p:cNvPr>
              <p:cNvSpPr/>
              <p:nvPr/>
            </p:nvSpPr>
            <p:spPr>
              <a:xfrm>
                <a:off x="9962334" y="9972045"/>
                <a:ext cx="19050" cy="137160"/>
              </a:xfrm>
              <a:custGeom>
                <a:avLst/>
                <a:gdLst/>
                <a:ahLst/>
                <a:cxnLst/>
                <a:rect l="l" t="t" r="r" b="b"/>
                <a:pathLst>
                  <a:path w="19050" h="137159">
                    <a:moveTo>
                      <a:pt x="16198" y="38809"/>
                    </a:moveTo>
                    <a:lnTo>
                      <a:pt x="2149" y="38809"/>
                    </a:lnTo>
                    <a:lnTo>
                      <a:pt x="2149" y="136991"/>
                    </a:lnTo>
                    <a:lnTo>
                      <a:pt x="16198" y="136991"/>
                    </a:lnTo>
                    <a:lnTo>
                      <a:pt x="16198" y="38809"/>
                    </a:lnTo>
                    <a:close/>
                  </a:path>
                  <a:path w="19050" h="137159">
                    <a:moveTo>
                      <a:pt x="14366" y="462"/>
                    </a:moveTo>
                    <a:lnTo>
                      <a:pt x="3781" y="462"/>
                    </a:lnTo>
                    <a:lnTo>
                      <a:pt x="67" y="4065"/>
                    </a:lnTo>
                    <a:lnTo>
                      <a:pt x="0" y="9288"/>
                    </a:lnTo>
                    <a:lnTo>
                      <a:pt x="396" y="14313"/>
                    </a:lnTo>
                    <a:lnTo>
                      <a:pt x="4529" y="17850"/>
                    </a:lnTo>
                    <a:lnTo>
                      <a:pt x="9256" y="17487"/>
                    </a:lnTo>
                    <a:lnTo>
                      <a:pt x="11223" y="17487"/>
                    </a:lnTo>
                    <a:lnTo>
                      <a:pt x="14760" y="17404"/>
                    </a:lnTo>
                    <a:lnTo>
                      <a:pt x="18463" y="13553"/>
                    </a:lnTo>
                    <a:lnTo>
                      <a:pt x="18348" y="8197"/>
                    </a:lnTo>
                    <a:lnTo>
                      <a:pt x="17851" y="3321"/>
                    </a:lnTo>
                    <a:lnTo>
                      <a:pt x="14366" y="462"/>
                    </a:lnTo>
                    <a:close/>
                  </a:path>
                  <a:path w="19050" h="137159">
                    <a:moveTo>
                      <a:pt x="11223" y="17487"/>
                    </a:moveTo>
                    <a:lnTo>
                      <a:pt x="9256" y="17487"/>
                    </a:lnTo>
                    <a:lnTo>
                      <a:pt x="9835" y="17519"/>
                    </a:lnTo>
                    <a:lnTo>
                      <a:pt x="11223" y="17487"/>
                    </a:lnTo>
                    <a:close/>
                  </a:path>
                  <a:path w="19050" h="137159">
                    <a:moveTo>
                      <a:pt x="10397" y="346"/>
                    </a:moveTo>
                    <a:lnTo>
                      <a:pt x="3901" y="346"/>
                    </a:lnTo>
                    <a:lnTo>
                      <a:pt x="9256" y="462"/>
                    </a:lnTo>
                    <a:lnTo>
                      <a:pt x="10397" y="346"/>
                    </a:lnTo>
                    <a:close/>
                  </a:path>
                  <a:path w="19050" h="137159">
                    <a:moveTo>
                      <a:pt x="13801" y="0"/>
                    </a:moveTo>
                    <a:lnTo>
                      <a:pt x="10397" y="346"/>
                    </a:lnTo>
                    <a:lnTo>
                      <a:pt x="14224" y="346"/>
                    </a:lnTo>
                    <a:lnTo>
                      <a:pt x="13801" y="0"/>
                    </a:lnTo>
                    <a:close/>
                  </a:path>
                </a:pathLst>
              </a:custGeom>
              <a:solidFill>
                <a:srgbClr val="FFFFFF"/>
              </a:solidFill>
            </p:spPr>
            <p:txBody>
              <a:bodyPr wrap="square" lIns="0" tIns="0" rIns="0" bIns="0" rtlCol="0"/>
              <a:lstStyle/>
              <a:p>
                <a:endParaRPr/>
              </a:p>
            </p:txBody>
          </p:sp>
          <p:pic>
            <p:nvPicPr>
              <p:cNvPr id="60" name="object 34">
                <a:extLst>
                  <a:ext uri="{FF2B5EF4-FFF2-40B4-BE49-F238E27FC236}">
                    <a16:creationId xmlns:a16="http://schemas.microsoft.com/office/drawing/2014/main" id="{E64B1EDA-5890-11FC-E087-F16FB6A6C049}"/>
                  </a:ext>
                </a:extLst>
              </p:cNvPr>
              <p:cNvPicPr/>
              <p:nvPr/>
            </p:nvPicPr>
            <p:blipFill>
              <a:blip r:embed="rId27" cstate="print"/>
              <a:stretch>
                <a:fillRect/>
              </a:stretch>
            </p:blipFill>
            <p:spPr>
              <a:xfrm>
                <a:off x="10001748" y="10009119"/>
                <a:ext cx="95465" cy="101569"/>
              </a:xfrm>
              <a:prstGeom prst="rect">
                <a:avLst/>
              </a:prstGeom>
            </p:spPr>
          </p:pic>
          <p:pic>
            <p:nvPicPr>
              <p:cNvPr id="61" name="object 35">
                <a:extLst>
                  <a:ext uri="{FF2B5EF4-FFF2-40B4-BE49-F238E27FC236}">
                    <a16:creationId xmlns:a16="http://schemas.microsoft.com/office/drawing/2014/main" id="{FE808E50-0658-C013-2300-9760E63CED8A}"/>
                  </a:ext>
                </a:extLst>
              </p:cNvPr>
              <p:cNvPicPr/>
              <p:nvPr/>
            </p:nvPicPr>
            <p:blipFill>
              <a:blip r:embed="rId28" cstate="print"/>
              <a:stretch>
                <a:fillRect/>
              </a:stretch>
            </p:blipFill>
            <p:spPr>
              <a:xfrm>
                <a:off x="10122999" y="10008871"/>
                <a:ext cx="89090" cy="100660"/>
              </a:xfrm>
              <a:prstGeom prst="rect">
                <a:avLst/>
              </a:prstGeom>
            </p:spPr>
          </p:pic>
        </p:grpSp>
        <p:pic>
          <p:nvPicPr>
            <p:cNvPr id="53" name="object 36">
              <a:extLst>
                <a:ext uri="{FF2B5EF4-FFF2-40B4-BE49-F238E27FC236}">
                  <a16:creationId xmlns:a16="http://schemas.microsoft.com/office/drawing/2014/main" id="{F6464959-5EE5-D48D-5776-D4CF5DF868B7}"/>
                </a:ext>
              </a:extLst>
            </p:cNvPr>
            <p:cNvPicPr/>
            <p:nvPr/>
          </p:nvPicPr>
          <p:blipFill>
            <a:blip r:embed="rId29" cstate="print"/>
            <a:stretch>
              <a:fillRect/>
            </a:stretch>
          </p:blipFill>
          <p:spPr>
            <a:xfrm>
              <a:off x="9346634" y="10178622"/>
              <a:ext cx="1026447" cy="362876"/>
            </a:xfrm>
            <a:prstGeom prst="rect">
              <a:avLst/>
            </a:prstGeom>
          </p:spPr>
        </p:pic>
        <p:sp>
          <p:nvSpPr>
            <p:cNvPr id="54" name="object 37">
              <a:extLst>
                <a:ext uri="{FF2B5EF4-FFF2-40B4-BE49-F238E27FC236}">
                  <a16:creationId xmlns:a16="http://schemas.microsoft.com/office/drawing/2014/main" id="{4EC30273-C371-68CB-6C65-7918F7C7A5B9}"/>
                </a:ext>
              </a:extLst>
            </p:cNvPr>
            <p:cNvSpPr/>
            <p:nvPr/>
          </p:nvSpPr>
          <p:spPr>
            <a:xfrm>
              <a:off x="8555939" y="9895008"/>
              <a:ext cx="656590" cy="705485"/>
            </a:xfrm>
            <a:custGeom>
              <a:avLst/>
              <a:gdLst/>
              <a:ahLst/>
              <a:cxnLst/>
              <a:rect l="l" t="t" r="r" b="b"/>
              <a:pathLst>
                <a:path w="656590" h="705484">
                  <a:moveTo>
                    <a:pt x="323659" y="590638"/>
                  </a:moveTo>
                  <a:lnTo>
                    <a:pt x="174625" y="441591"/>
                  </a:lnTo>
                  <a:lnTo>
                    <a:pt x="143789" y="402501"/>
                  </a:lnTo>
                  <a:lnTo>
                    <a:pt x="123240" y="358889"/>
                  </a:lnTo>
                  <a:lnTo>
                    <a:pt x="112979" y="312572"/>
                  </a:lnTo>
                  <a:lnTo>
                    <a:pt x="112966" y="265353"/>
                  </a:lnTo>
                  <a:lnTo>
                    <a:pt x="123202" y="219062"/>
                  </a:lnTo>
                  <a:lnTo>
                    <a:pt x="143649" y="175501"/>
                  </a:lnTo>
                  <a:lnTo>
                    <a:pt x="60439" y="258826"/>
                  </a:lnTo>
                  <a:lnTo>
                    <a:pt x="30251" y="296824"/>
                  </a:lnTo>
                  <a:lnTo>
                    <a:pt x="10121" y="339280"/>
                  </a:lnTo>
                  <a:lnTo>
                    <a:pt x="38" y="384429"/>
                  </a:lnTo>
                  <a:lnTo>
                    <a:pt x="0" y="430479"/>
                  </a:lnTo>
                  <a:lnTo>
                    <a:pt x="10033" y="475640"/>
                  </a:lnTo>
                  <a:lnTo>
                    <a:pt x="30111" y="518134"/>
                  </a:lnTo>
                  <a:lnTo>
                    <a:pt x="60312" y="556234"/>
                  </a:lnTo>
                  <a:lnTo>
                    <a:pt x="209207" y="705104"/>
                  </a:lnTo>
                  <a:lnTo>
                    <a:pt x="323659" y="590638"/>
                  </a:lnTo>
                  <a:close/>
                </a:path>
                <a:path w="656590" h="705484">
                  <a:moveTo>
                    <a:pt x="530796" y="311111"/>
                  </a:moveTo>
                  <a:lnTo>
                    <a:pt x="530771" y="266255"/>
                  </a:lnTo>
                  <a:lnTo>
                    <a:pt x="521068" y="222491"/>
                  </a:lnTo>
                  <a:lnTo>
                    <a:pt x="501573" y="181203"/>
                  </a:lnTo>
                  <a:lnTo>
                    <a:pt x="472401" y="144360"/>
                  </a:lnTo>
                  <a:lnTo>
                    <a:pt x="328041" y="0"/>
                  </a:lnTo>
                  <a:lnTo>
                    <a:pt x="183680" y="144360"/>
                  </a:lnTo>
                  <a:lnTo>
                    <a:pt x="154406" y="181241"/>
                  </a:lnTo>
                  <a:lnTo>
                    <a:pt x="134912" y="222427"/>
                  </a:lnTo>
                  <a:lnTo>
                    <a:pt x="125145" y="266255"/>
                  </a:lnTo>
                  <a:lnTo>
                    <a:pt x="125145" y="311111"/>
                  </a:lnTo>
                  <a:lnTo>
                    <a:pt x="134823" y="354825"/>
                  </a:lnTo>
                  <a:lnTo>
                    <a:pt x="154279" y="396062"/>
                  </a:lnTo>
                  <a:lnTo>
                    <a:pt x="183476" y="432943"/>
                  </a:lnTo>
                  <a:lnTo>
                    <a:pt x="179285" y="437502"/>
                  </a:lnTo>
                  <a:lnTo>
                    <a:pt x="183667" y="433120"/>
                  </a:lnTo>
                  <a:lnTo>
                    <a:pt x="328041" y="577507"/>
                  </a:lnTo>
                  <a:lnTo>
                    <a:pt x="472427" y="433120"/>
                  </a:lnTo>
                  <a:lnTo>
                    <a:pt x="501611" y="396240"/>
                  </a:lnTo>
                  <a:lnTo>
                    <a:pt x="521068" y="354990"/>
                  </a:lnTo>
                  <a:lnTo>
                    <a:pt x="530796" y="311111"/>
                  </a:lnTo>
                  <a:close/>
                </a:path>
                <a:path w="656590" h="705484">
                  <a:moveTo>
                    <a:pt x="656005" y="384721"/>
                  </a:moveTo>
                  <a:lnTo>
                    <a:pt x="646010" y="339559"/>
                  </a:lnTo>
                  <a:lnTo>
                    <a:pt x="625957" y="297065"/>
                  </a:lnTo>
                  <a:lnTo>
                    <a:pt x="595833" y="259016"/>
                  </a:lnTo>
                  <a:lnTo>
                    <a:pt x="512394" y="175577"/>
                  </a:lnTo>
                  <a:lnTo>
                    <a:pt x="532815" y="219252"/>
                  </a:lnTo>
                  <a:lnTo>
                    <a:pt x="543013" y="265645"/>
                  </a:lnTo>
                  <a:lnTo>
                    <a:pt x="542963" y="312953"/>
                  </a:lnTo>
                  <a:lnTo>
                    <a:pt x="532638" y="359308"/>
                  </a:lnTo>
                  <a:lnTo>
                    <a:pt x="512064" y="402894"/>
                  </a:lnTo>
                  <a:lnTo>
                    <a:pt x="481190" y="441883"/>
                  </a:lnTo>
                  <a:lnTo>
                    <a:pt x="332422" y="590651"/>
                  </a:lnTo>
                  <a:lnTo>
                    <a:pt x="446722" y="705104"/>
                  </a:lnTo>
                  <a:lnTo>
                    <a:pt x="595490" y="556348"/>
                  </a:lnTo>
                  <a:lnTo>
                    <a:pt x="625690" y="518375"/>
                  </a:lnTo>
                  <a:lnTo>
                    <a:pt x="645845" y="475919"/>
                  </a:lnTo>
                  <a:lnTo>
                    <a:pt x="655955" y="430771"/>
                  </a:lnTo>
                  <a:lnTo>
                    <a:pt x="656005" y="384721"/>
                  </a:lnTo>
                  <a:close/>
                </a:path>
              </a:pathLst>
            </a:custGeom>
            <a:solidFill>
              <a:srgbClr val="FFFFFF"/>
            </a:solidFill>
          </p:spPr>
          <p:txBody>
            <a:bodyPr wrap="square" lIns="0" tIns="0" rIns="0" bIns="0" rtlCol="0"/>
            <a:lstStyle/>
            <a:p>
              <a:endParaRPr/>
            </a:p>
          </p:txBody>
        </p:sp>
      </p:grpSp>
      <p:sp>
        <p:nvSpPr>
          <p:cNvPr id="2" name="object 2">
            <a:extLst>
              <a:ext uri="{FF2B5EF4-FFF2-40B4-BE49-F238E27FC236}">
                <a16:creationId xmlns:a16="http://schemas.microsoft.com/office/drawing/2014/main" id="{91F909E1-2F9D-BFF8-8822-AEB366527B3F}"/>
              </a:ext>
            </a:extLst>
          </p:cNvPr>
          <p:cNvSpPr txBox="1">
            <a:spLocks/>
          </p:cNvSpPr>
          <p:nvPr/>
        </p:nvSpPr>
        <p:spPr>
          <a:xfrm>
            <a:off x="4270370" y="6116261"/>
            <a:ext cx="12205420" cy="1678665"/>
          </a:xfrm>
          <a:prstGeom prst="rect">
            <a:avLst/>
          </a:prstGeom>
        </p:spPr>
        <p:txBody>
          <a:bodyPr vert="horz" wrap="square" lIns="0" tIns="16510" rIns="0" bIns="0" rtlCol="0">
            <a:spAutoFit/>
          </a:bodyPr>
          <a:lstStyle>
            <a:lvl1pPr>
              <a:defRPr>
                <a:latin typeface="+mj-lt"/>
                <a:ea typeface="+mj-ea"/>
                <a:cs typeface="+mj-cs"/>
              </a:defRPr>
            </a:lvl1pPr>
          </a:lstStyle>
          <a:p>
            <a:pPr algn="ctr">
              <a:spcBef>
                <a:spcPts val="130"/>
              </a:spcBef>
            </a:pPr>
            <a:r>
              <a:rPr lang="fr-FR" sz="5400" dirty="0">
                <a:solidFill>
                  <a:schemeClr val="bg1"/>
                </a:solidFill>
                <a:latin typeface="Muli" pitchFamily="2" charset="77"/>
              </a:rPr>
              <a:t>Merci de célébrer la</a:t>
            </a:r>
            <a:br>
              <a:rPr lang="fr-FR" sz="5400" dirty="0">
                <a:solidFill>
                  <a:schemeClr val="bg1"/>
                </a:solidFill>
                <a:latin typeface="Muli" pitchFamily="2" charset="77"/>
              </a:rPr>
            </a:br>
            <a:r>
              <a:rPr lang="fr-FR" sz="5400" i="1" dirty="0">
                <a:solidFill>
                  <a:srgbClr val="33B044"/>
                </a:solidFill>
                <a:latin typeface="Muli" pitchFamily="2" charset="77"/>
                <a:cs typeface="Serenity-DemiBoldItalic"/>
              </a:rPr>
              <a:t>Journée nationale du propane </a:t>
            </a:r>
            <a:r>
              <a:rPr lang="fr-FR" sz="5400" spc="-25" dirty="0">
                <a:solidFill>
                  <a:schemeClr val="bg1"/>
                </a:solidFill>
                <a:latin typeface="Muli" pitchFamily="2" charset="77"/>
              </a:rPr>
              <a:t>avec nous !</a:t>
            </a:r>
          </a:p>
        </p:txBody>
      </p:sp>
    </p:spTree>
    <p:extLst>
      <p:ext uri="{BB962C8B-B14F-4D97-AF65-F5344CB8AC3E}">
        <p14:creationId xmlns:p14="http://schemas.microsoft.com/office/powerpoint/2010/main" val="2456124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20261" y="3610226"/>
            <a:ext cx="17561389" cy="6233758"/>
          </a:xfrm>
          <a:prstGeom prst="rect">
            <a:avLst/>
          </a:prstGeom>
        </p:spPr>
        <p:txBody>
          <a:bodyPr vert="horz" wrap="square" lIns="0" tIns="16510" rIns="0" bIns="0" rtlCol="0">
            <a:spAutoFit/>
          </a:bodyPr>
          <a:lstStyle/>
          <a:p>
            <a:pPr marL="12700">
              <a:lnSpc>
                <a:spcPct val="100000"/>
              </a:lnSpc>
              <a:spcBef>
                <a:spcPts val="130"/>
              </a:spcBef>
              <a:spcAft>
                <a:spcPts val="1200"/>
              </a:spcAft>
            </a:pPr>
            <a:r>
              <a:rPr lang="fr-FR" sz="6150" b="1" dirty="0">
                <a:solidFill>
                  <a:srgbClr val="FFFFFF"/>
                </a:solidFill>
                <a:latin typeface="Muli" pitchFamily="2" charset="77"/>
                <a:cs typeface="Serenity Demi"/>
              </a:rPr>
              <a:t>Objectifs de la Journée nationale du propane</a:t>
            </a:r>
          </a:p>
          <a:p>
            <a:pPr marL="469900" indent="-457200">
              <a:lnSpc>
                <a:spcPct val="100000"/>
              </a:lnSpc>
              <a:spcBef>
                <a:spcPts val="130"/>
              </a:spcBef>
              <a:buFont typeface="Wingdings" panose="05000000000000000000" pitchFamily="2" charset="2"/>
              <a:buChar char="Ø"/>
            </a:pPr>
            <a:r>
              <a:rPr lang="fr-FR" sz="3000" dirty="0">
                <a:solidFill>
                  <a:srgbClr val="FFFFFF"/>
                </a:solidFill>
                <a:latin typeface="Muli Light" pitchFamily="2" charset="77"/>
              </a:rPr>
              <a:t>Attirer l'attention des Canadiens sur les nombreux avantages du propane en tant que source d'énergie sûre, abordable et plus propre, essentielle à la décarbonation du système énergétique national.</a:t>
            </a:r>
          </a:p>
          <a:p>
            <a:pPr marL="469900" indent="-457200">
              <a:lnSpc>
                <a:spcPct val="100000"/>
              </a:lnSpc>
              <a:spcBef>
                <a:spcPts val="130"/>
              </a:spcBef>
              <a:buFont typeface="Wingdings" panose="05000000000000000000" pitchFamily="2" charset="2"/>
              <a:buChar char="Ø"/>
            </a:pPr>
            <a:r>
              <a:rPr lang="fr-FR" sz="3000" dirty="0">
                <a:solidFill>
                  <a:srgbClr val="FFFFFF"/>
                </a:solidFill>
                <a:latin typeface="Muli Light" pitchFamily="2" charset="77"/>
              </a:rPr>
              <a:t>Sensibiliser les décideurs au propane et aux raisons pour lesquelles il doit être pris en compte dans les politiques gouvernementales en tant que source d'énergie essentielle pour un avenir énergétique propre au Canada.</a:t>
            </a:r>
          </a:p>
          <a:p>
            <a:pPr marL="469900" indent="-457200">
              <a:lnSpc>
                <a:spcPct val="100000"/>
              </a:lnSpc>
              <a:spcBef>
                <a:spcPts val="130"/>
              </a:spcBef>
              <a:buFont typeface="Wingdings" panose="05000000000000000000" pitchFamily="2" charset="2"/>
              <a:buChar char="Ø"/>
            </a:pPr>
            <a:r>
              <a:rPr lang="fr-FR" sz="3000" dirty="0">
                <a:solidFill>
                  <a:srgbClr val="FFFFFF"/>
                </a:solidFill>
                <a:latin typeface="Muli Light" pitchFamily="2" charset="77"/>
              </a:rPr>
              <a:t>Mettre en lumière et honorer les personnes qui sont au cœur de l'industrie du propane, en englobant tous les intervenants, y compris les partenaires de l'industrie, les clients, les amis et la communauté énergétique au sens large.</a:t>
            </a:r>
          </a:p>
          <a:p>
            <a:endParaRPr lang="en-US" sz="3000" dirty="0">
              <a:solidFill>
                <a:srgbClr val="FFFFFF"/>
              </a:solidFill>
              <a:latin typeface="Muli Light" pitchFamily="2" charset="77"/>
            </a:endParaRPr>
          </a:p>
          <a:p>
            <a:endParaRPr lang="en-GB" sz="3000" dirty="0">
              <a:solidFill>
                <a:srgbClr val="FFFFFF"/>
              </a:solidFill>
              <a:latin typeface="Muli Light" pitchFamily="2" charset="77"/>
            </a:endParaRPr>
          </a:p>
          <a:p>
            <a:endParaRPr lang="en-GB" sz="3000" dirty="0">
              <a:solidFill>
                <a:srgbClr val="FFFFFF"/>
              </a:solidFill>
              <a:latin typeface="Muli Light" pitchFamily="2" charset="77"/>
            </a:endParaRPr>
          </a:p>
        </p:txBody>
      </p:sp>
      <p:sp>
        <p:nvSpPr>
          <p:cNvPr id="4" name="object 4"/>
          <p:cNvSpPr txBox="1">
            <a:spLocks noGrp="1"/>
          </p:cNvSpPr>
          <p:nvPr>
            <p:ph type="title"/>
          </p:nvPr>
        </p:nvSpPr>
        <p:spPr>
          <a:xfrm>
            <a:off x="9190495" y="739027"/>
            <a:ext cx="10193736" cy="1307217"/>
          </a:xfrm>
          <a:prstGeom prst="rect">
            <a:avLst/>
          </a:prstGeom>
        </p:spPr>
        <p:txBody>
          <a:bodyPr vert="horz" wrap="square" lIns="0" tIns="3810" rIns="0" bIns="0" rtlCol="0">
            <a:spAutoFit/>
          </a:bodyPr>
          <a:lstStyle/>
          <a:p>
            <a:pPr marL="12700" marR="5080">
              <a:lnSpc>
                <a:spcPct val="102499"/>
              </a:lnSpc>
              <a:spcBef>
                <a:spcPts val="30"/>
              </a:spcBef>
            </a:pPr>
            <a:r>
              <a:rPr lang="fr-FR" sz="2800" i="1" dirty="0">
                <a:latin typeface="Muli SemiBold" pitchFamily="2" charset="77"/>
                <a:cs typeface="Serenity-MediumItalic"/>
              </a:rPr>
              <a:t>« Le propane peut faire le pont entre ce que nous vivons aujourd’hui et ce dont nous rêvons pour l’avenir en matière d’énergie. »   </a:t>
            </a:r>
            <a:r>
              <a:rPr lang="fr-FR" sz="2800" b="0" i="1" dirty="0">
                <a:latin typeface="Muli SemiBold" pitchFamily="2" charset="77"/>
                <a:cs typeface="Serenity-MediumItalic"/>
              </a:rPr>
              <a:t>Shannon Watt, présidente-directrice Générale de l’ACP</a:t>
            </a:r>
            <a:endParaRPr sz="2800" b="0" dirty="0">
              <a:latin typeface="Muli Light" pitchFamily="2" charset="77"/>
              <a:cs typeface="Serenity-Light"/>
            </a:endParaRPr>
          </a:p>
        </p:txBody>
      </p:sp>
      <p:sp>
        <p:nvSpPr>
          <p:cNvPr id="5" name="object 5"/>
          <p:cNvSpPr/>
          <p:nvPr/>
        </p:nvSpPr>
        <p:spPr>
          <a:xfrm>
            <a:off x="738197" y="2444951"/>
            <a:ext cx="18638520" cy="0"/>
          </a:xfrm>
          <a:custGeom>
            <a:avLst/>
            <a:gdLst/>
            <a:ahLst/>
            <a:cxnLst/>
            <a:rect l="l" t="t" r="r" b="b"/>
            <a:pathLst>
              <a:path w="18638520">
                <a:moveTo>
                  <a:pt x="0" y="0"/>
                </a:moveTo>
                <a:lnTo>
                  <a:pt x="18638175" y="0"/>
                </a:lnTo>
              </a:path>
            </a:pathLst>
          </a:custGeom>
          <a:ln w="10470">
            <a:solidFill>
              <a:srgbClr val="FFFFFF"/>
            </a:solidFill>
          </a:ln>
        </p:spPr>
        <p:txBody>
          <a:bodyPr wrap="square" lIns="0" tIns="0" rIns="0" bIns="0" rtlCol="0"/>
          <a:lstStyle/>
          <a:p>
            <a:endParaRPr/>
          </a:p>
        </p:txBody>
      </p:sp>
      <p:sp>
        <p:nvSpPr>
          <p:cNvPr id="6" name="TextBox 5">
            <a:extLst>
              <a:ext uri="{FF2B5EF4-FFF2-40B4-BE49-F238E27FC236}">
                <a16:creationId xmlns:a16="http://schemas.microsoft.com/office/drawing/2014/main" id="{F0DBE47E-EACB-142D-9BB0-2849C2467BD5}"/>
              </a:ext>
            </a:extLst>
          </p:cNvPr>
          <p:cNvSpPr txBox="1"/>
          <p:nvPr/>
        </p:nvSpPr>
        <p:spPr>
          <a:xfrm>
            <a:off x="17443450" y="10338385"/>
            <a:ext cx="1940781" cy="413318"/>
          </a:xfrm>
          <a:prstGeom prst="rect">
            <a:avLst/>
          </a:prstGeom>
          <a:noFill/>
        </p:spPr>
        <p:txBody>
          <a:bodyPr wrap="square" rtlCol="0">
            <a:spAutoFit/>
          </a:bodyPr>
          <a:lstStyle/>
          <a:p>
            <a:pPr marL="12700" algn="r">
              <a:lnSpc>
                <a:spcPts val="2650"/>
              </a:lnSpc>
            </a:pPr>
            <a:r>
              <a:rPr lang="en-GB" u="sng" spc="-10" err="1">
                <a:solidFill>
                  <a:schemeClr val="bg1"/>
                </a:solidFill>
                <a:latin typeface="Muli" pitchFamily="2" charset="77"/>
                <a:hlinkClick r:id="rId2">
                  <a:extLst>
                    <a:ext uri="{A12FA001-AC4F-418D-AE19-62706E023703}">
                      <ahyp:hlinkClr xmlns:ahyp="http://schemas.microsoft.com/office/drawing/2018/hyperlinkcolor" val="tx"/>
                    </a:ext>
                  </a:extLst>
                </a:hlinkClick>
              </a:rPr>
              <a:t>propane.ca</a:t>
            </a:r>
            <a:endParaRPr lang="en-GB" u="sng" spc="-10">
              <a:solidFill>
                <a:schemeClr val="bg1"/>
              </a:solidFill>
              <a:latin typeface="Muli" pitchFamily="2" charset="77"/>
            </a:endParaRPr>
          </a:p>
        </p:txBody>
      </p:sp>
      <p:pic>
        <p:nvPicPr>
          <p:cNvPr id="9" name="Picture 8" descr="A black background with white text&#10;&#10;Description automatically generated">
            <a:extLst>
              <a:ext uri="{FF2B5EF4-FFF2-40B4-BE49-F238E27FC236}">
                <a16:creationId xmlns:a16="http://schemas.microsoft.com/office/drawing/2014/main" id="{1661F1D1-4B7F-6E2A-F429-03E38D6F27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197" y="565321"/>
            <a:ext cx="6006395" cy="1428712"/>
          </a:xfrm>
          <a:prstGeom prst="rect">
            <a:avLst/>
          </a:prstGeom>
        </p:spPr>
      </p:pic>
    </p:spTree>
    <p:extLst>
      <p:ext uri="{BB962C8B-B14F-4D97-AF65-F5344CB8AC3E}">
        <p14:creationId xmlns:p14="http://schemas.microsoft.com/office/powerpoint/2010/main" val="216524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7EAEA-9355-60C7-2035-4213BFB89AF4}"/>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BB9AD1CA-CC9A-D936-CDC9-79D5AE235492}"/>
              </a:ext>
            </a:extLst>
          </p:cNvPr>
          <p:cNvSpPr txBox="1"/>
          <p:nvPr/>
        </p:nvSpPr>
        <p:spPr>
          <a:xfrm>
            <a:off x="734600" y="3610226"/>
            <a:ext cx="17894363" cy="4015202"/>
          </a:xfrm>
          <a:prstGeom prst="rect">
            <a:avLst/>
          </a:prstGeom>
        </p:spPr>
        <p:txBody>
          <a:bodyPr vert="horz" wrap="square" lIns="0" tIns="16510" rIns="0" bIns="0" rtlCol="0" anchor="t">
            <a:spAutoFit/>
          </a:bodyPr>
          <a:lstStyle/>
          <a:p>
            <a:pPr marL="12700">
              <a:spcBef>
                <a:spcPts val="130"/>
              </a:spcBef>
              <a:spcAft>
                <a:spcPts val="3000"/>
              </a:spcAft>
            </a:pPr>
            <a:r>
              <a:rPr lang="fr-FR" sz="5400" b="1" dirty="0">
                <a:solidFill>
                  <a:srgbClr val="FFFFFF"/>
                </a:solidFill>
                <a:latin typeface="Muli"/>
                <a:cs typeface="Serenity Demi"/>
              </a:rPr>
              <a:t>Feuille de route pour la décarbonation du propane au Canada </a:t>
            </a:r>
          </a:p>
          <a:p>
            <a:pPr marL="12700">
              <a:spcBef>
                <a:spcPts val="130"/>
              </a:spcBef>
            </a:pPr>
            <a:r>
              <a:rPr lang="fr-FR" sz="3000" dirty="0">
                <a:solidFill>
                  <a:srgbClr val="FFFFFF"/>
                </a:solidFill>
                <a:latin typeface="Muli"/>
              </a:rPr>
              <a:t>La Journée nationale du propane coïncide avec le lancement très attendu du rapport de l’étude sur la trajectoire de décarbonation, qui trace la voie de l’industrie vers la production de propane renouvelable. Cette étude canadienne, la première du genre, fournit des preuves quantitatives de la façon dont le propane peut jouer un rôle dans la réduction des émissions de gaz à effet de serre et contribuer à l’atteinte d’objectifs climatiques ambitieux.</a:t>
            </a:r>
            <a:endParaRPr lang="en-US" sz="3000" dirty="0">
              <a:solidFill>
                <a:srgbClr val="FFFFFF"/>
              </a:solidFill>
              <a:latin typeface="Muli Light"/>
            </a:endParaRPr>
          </a:p>
          <a:p>
            <a:endParaRPr lang="en-GB" sz="3000" dirty="0">
              <a:solidFill>
                <a:srgbClr val="FFFFFF"/>
              </a:solidFill>
              <a:latin typeface="Muli Light" pitchFamily="2" charset="77"/>
            </a:endParaRPr>
          </a:p>
          <a:p>
            <a:endParaRPr lang="en-GB" sz="3000" dirty="0">
              <a:solidFill>
                <a:srgbClr val="FFFFFF"/>
              </a:solidFill>
              <a:latin typeface="Muli Light" pitchFamily="2" charset="77"/>
            </a:endParaRPr>
          </a:p>
        </p:txBody>
      </p:sp>
      <p:sp>
        <p:nvSpPr>
          <p:cNvPr id="5" name="object 5">
            <a:extLst>
              <a:ext uri="{FF2B5EF4-FFF2-40B4-BE49-F238E27FC236}">
                <a16:creationId xmlns:a16="http://schemas.microsoft.com/office/drawing/2014/main" id="{E6E28649-8B4B-BB71-B326-24299B60A9E3}"/>
              </a:ext>
            </a:extLst>
          </p:cNvPr>
          <p:cNvSpPr/>
          <p:nvPr/>
        </p:nvSpPr>
        <p:spPr>
          <a:xfrm>
            <a:off x="738197" y="2444951"/>
            <a:ext cx="18638520" cy="0"/>
          </a:xfrm>
          <a:custGeom>
            <a:avLst/>
            <a:gdLst/>
            <a:ahLst/>
            <a:cxnLst/>
            <a:rect l="l" t="t" r="r" b="b"/>
            <a:pathLst>
              <a:path w="18638520">
                <a:moveTo>
                  <a:pt x="0" y="0"/>
                </a:moveTo>
                <a:lnTo>
                  <a:pt x="18638175" y="0"/>
                </a:lnTo>
              </a:path>
            </a:pathLst>
          </a:custGeom>
          <a:ln w="10470">
            <a:solidFill>
              <a:srgbClr val="FFFFFF"/>
            </a:solidFill>
          </a:ln>
        </p:spPr>
        <p:txBody>
          <a:bodyPr wrap="square" lIns="0" tIns="0" rIns="0" bIns="0" rtlCol="0"/>
          <a:lstStyle/>
          <a:p>
            <a:endParaRPr/>
          </a:p>
        </p:txBody>
      </p:sp>
      <p:sp>
        <p:nvSpPr>
          <p:cNvPr id="6" name="TextBox 5">
            <a:extLst>
              <a:ext uri="{FF2B5EF4-FFF2-40B4-BE49-F238E27FC236}">
                <a16:creationId xmlns:a16="http://schemas.microsoft.com/office/drawing/2014/main" id="{3BE25EBF-4FF8-6D32-1070-ED3107309128}"/>
              </a:ext>
            </a:extLst>
          </p:cNvPr>
          <p:cNvSpPr txBox="1"/>
          <p:nvPr/>
        </p:nvSpPr>
        <p:spPr>
          <a:xfrm>
            <a:off x="17443450" y="10338385"/>
            <a:ext cx="1940781" cy="413318"/>
          </a:xfrm>
          <a:prstGeom prst="rect">
            <a:avLst/>
          </a:prstGeom>
          <a:noFill/>
        </p:spPr>
        <p:txBody>
          <a:bodyPr wrap="square" rtlCol="0">
            <a:spAutoFit/>
          </a:bodyPr>
          <a:lstStyle/>
          <a:p>
            <a:pPr marL="12700" algn="r">
              <a:lnSpc>
                <a:spcPts val="2650"/>
              </a:lnSpc>
            </a:pPr>
            <a:r>
              <a:rPr lang="en-GB" u="sng" spc="-10" err="1">
                <a:solidFill>
                  <a:schemeClr val="bg1"/>
                </a:solidFill>
                <a:latin typeface="Muli" pitchFamily="2" charset="77"/>
                <a:hlinkClick r:id="rId2">
                  <a:extLst>
                    <a:ext uri="{A12FA001-AC4F-418D-AE19-62706E023703}">
                      <ahyp:hlinkClr xmlns:ahyp="http://schemas.microsoft.com/office/drawing/2018/hyperlinkcolor" val="tx"/>
                    </a:ext>
                  </a:extLst>
                </a:hlinkClick>
              </a:rPr>
              <a:t>propane.ca</a:t>
            </a:r>
            <a:endParaRPr lang="en-GB" u="sng" spc="-10">
              <a:solidFill>
                <a:schemeClr val="bg1"/>
              </a:solidFill>
              <a:latin typeface="Muli" pitchFamily="2" charset="77"/>
            </a:endParaRPr>
          </a:p>
        </p:txBody>
      </p:sp>
      <p:pic>
        <p:nvPicPr>
          <p:cNvPr id="7" name="Picture 6" descr="A black background with white text&#10;&#10;Description automatically generated">
            <a:extLst>
              <a:ext uri="{FF2B5EF4-FFF2-40B4-BE49-F238E27FC236}">
                <a16:creationId xmlns:a16="http://schemas.microsoft.com/office/drawing/2014/main" id="{7C2C8BE2-2C68-D70E-3B6F-1B1724B828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197" y="565321"/>
            <a:ext cx="6006395" cy="1428712"/>
          </a:xfrm>
          <a:prstGeom prst="rect">
            <a:avLst/>
          </a:prstGeom>
        </p:spPr>
      </p:pic>
    </p:spTree>
    <p:extLst>
      <p:ext uri="{BB962C8B-B14F-4D97-AF65-F5344CB8AC3E}">
        <p14:creationId xmlns:p14="http://schemas.microsoft.com/office/powerpoint/2010/main" val="2323184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20261" y="3154831"/>
            <a:ext cx="18663970" cy="7605928"/>
          </a:xfrm>
          <a:prstGeom prst="rect">
            <a:avLst/>
          </a:prstGeom>
        </p:spPr>
        <p:txBody>
          <a:bodyPr vert="horz" wrap="square" lIns="0" tIns="16510" rIns="0" bIns="0" rtlCol="0">
            <a:spAutoFit/>
          </a:bodyPr>
          <a:lstStyle/>
          <a:p>
            <a:pPr marL="12700">
              <a:lnSpc>
                <a:spcPct val="100000"/>
              </a:lnSpc>
              <a:spcBef>
                <a:spcPts val="130"/>
              </a:spcBef>
            </a:pPr>
            <a:r>
              <a:rPr lang="fr-FR" sz="6150" b="1" dirty="0">
                <a:solidFill>
                  <a:srgbClr val="FFFFFF"/>
                </a:solidFill>
                <a:latin typeface="Muli" pitchFamily="2" charset="77"/>
                <a:cs typeface="Serenity Demi"/>
              </a:rPr>
              <a:t>La Journée nationale du propane</a:t>
            </a:r>
            <a:endParaRPr lang="en-CA" sz="6150" b="1" dirty="0">
              <a:solidFill>
                <a:srgbClr val="FFFFFF"/>
              </a:solidFill>
              <a:latin typeface="Muli" pitchFamily="2" charset="77"/>
              <a:cs typeface="Serenity Demi"/>
            </a:endParaRPr>
          </a:p>
          <a:p>
            <a:pPr marL="12700">
              <a:lnSpc>
                <a:spcPct val="100000"/>
              </a:lnSpc>
              <a:spcBef>
                <a:spcPts val="130"/>
              </a:spcBef>
            </a:pPr>
            <a:endParaRPr lang="en-CA" sz="3000" b="1" dirty="0">
              <a:solidFill>
                <a:srgbClr val="FFFFFF"/>
              </a:solidFill>
              <a:latin typeface="Muli Light" pitchFamily="2" charset="77"/>
            </a:endParaRPr>
          </a:p>
          <a:p>
            <a:pPr marL="12700">
              <a:lnSpc>
                <a:spcPct val="100000"/>
              </a:lnSpc>
              <a:spcBef>
                <a:spcPts val="130"/>
              </a:spcBef>
            </a:pPr>
            <a:r>
              <a:rPr lang="en-CA" sz="4000" b="1" dirty="0">
                <a:solidFill>
                  <a:srgbClr val="FFFFFF"/>
                </a:solidFill>
                <a:latin typeface="Muli Light" pitchFamily="2" charset="77"/>
              </a:rPr>
              <a:t>Messages </a:t>
            </a:r>
            <a:r>
              <a:rPr lang="en-CA" sz="4000" b="1" dirty="0" err="1">
                <a:solidFill>
                  <a:srgbClr val="FFFFFF"/>
                </a:solidFill>
                <a:latin typeface="Muli Light" pitchFamily="2" charset="77"/>
              </a:rPr>
              <a:t>clés</a:t>
            </a:r>
            <a:endParaRPr lang="en-CA" sz="800" dirty="0">
              <a:solidFill>
                <a:srgbClr val="FFFFFF"/>
              </a:solidFill>
              <a:latin typeface="Muli Light" pitchFamily="2" charset="77"/>
            </a:endParaRPr>
          </a:p>
          <a:p>
            <a:pPr marL="457200" indent="-457200">
              <a:buFont typeface="Arial" panose="020B0604020202020204" pitchFamily="34" charset="0"/>
              <a:buChar char="•"/>
            </a:pPr>
            <a:r>
              <a:rPr lang="fr-FR" sz="3000" dirty="0">
                <a:solidFill>
                  <a:srgbClr val="FFFFFF"/>
                </a:solidFill>
                <a:latin typeface="Muli Light" pitchFamily="2" charset="77"/>
              </a:rPr>
              <a:t>Le propane est une source d’énergie canadienne abordable, accessible et sobre en carbone qui présente une polyvalence inégalée. Des millions de Canadiens l’utilisent chaque jour, notamment pour chauffer les bâtiments, sécher les récoltes, transporter des enfants à l’école et propulser des chariots élévateurs à fourche.</a:t>
            </a:r>
          </a:p>
          <a:p>
            <a:pPr marL="457200" indent="-457200">
              <a:buFont typeface="Arial" panose="020B0604020202020204" pitchFamily="34" charset="0"/>
              <a:buChar char="•"/>
            </a:pPr>
            <a:r>
              <a:rPr lang="fr-FR" sz="3000" dirty="0">
                <a:solidFill>
                  <a:srgbClr val="FFFFFF"/>
                </a:solidFill>
                <a:latin typeface="Muli Light" pitchFamily="2" charset="77"/>
              </a:rPr>
              <a:t>Le propane offre un choix en matière d’énergie. C’est une solution idéale et fiable pour la fourniture d’énergie primaire ou de remplacement aux collectivités rurales, isolées et autochtones.</a:t>
            </a:r>
          </a:p>
          <a:p>
            <a:pPr marL="457200" indent="-457200">
              <a:buFont typeface="Arial" panose="020B0604020202020204" pitchFamily="34" charset="0"/>
              <a:buChar char="•"/>
            </a:pPr>
            <a:r>
              <a:rPr lang="fr-FR" sz="3000" dirty="0">
                <a:solidFill>
                  <a:srgbClr val="FFFFFF"/>
                </a:solidFill>
                <a:latin typeface="Muli Light" pitchFamily="2" charset="77"/>
              </a:rPr>
              <a:t>Le propane procure une résilience énergétique aux Canadiens. Il demeure efficace même en cas de défaillance du réseau électrique.</a:t>
            </a:r>
          </a:p>
          <a:p>
            <a:pPr marL="457200" indent="-457200">
              <a:buFont typeface="Arial" panose="020B0604020202020204" pitchFamily="34" charset="0"/>
              <a:buChar char="•"/>
            </a:pPr>
            <a:r>
              <a:rPr lang="fr-FR" sz="3000" dirty="0">
                <a:solidFill>
                  <a:srgbClr val="FFFFFF"/>
                </a:solidFill>
                <a:latin typeface="Muli Light" pitchFamily="2" charset="77"/>
              </a:rPr>
              <a:t>Le propane est sur la voie de la carboneutralité avec l’avènement du biopropane.</a:t>
            </a:r>
          </a:p>
          <a:p>
            <a:r>
              <a:rPr lang="en-CA" sz="3000" dirty="0">
                <a:solidFill>
                  <a:srgbClr val="FFFFFF"/>
                </a:solidFill>
                <a:latin typeface="Muli Light" pitchFamily="2" charset="77"/>
              </a:rPr>
              <a:t> </a:t>
            </a:r>
          </a:p>
          <a:p>
            <a:pPr marL="514350" indent="-514350">
              <a:buFont typeface="Wingdings" panose="05000000000000000000" pitchFamily="2" charset="2"/>
              <a:buChar char="Ø"/>
            </a:pPr>
            <a:endParaRPr lang="en-CA" sz="3000" dirty="0">
              <a:solidFill>
                <a:srgbClr val="FFFFFF"/>
              </a:solidFill>
              <a:latin typeface="Muli Light" pitchFamily="2" charset="77"/>
            </a:endParaRPr>
          </a:p>
          <a:p>
            <a:pPr marL="514350" indent="-514350">
              <a:buFont typeface="Wingdings" panose="05000000000000000000" pitchFamily="2" charset="2"/>
              <a:buChar char="Ø"/>
            </a:pPr>
            <a:endParaRPr lang="en-GB" sz="3000" dirty="0">
              <a:solidFill>
                <a:srgbClr val="FFFFFF"/>
              </a:solidFill>
              <a:latin typeface="Muli Light" pitchFamily="2" charset="77"/>
            </a:endParaRPr>
          </a:p>
          <a:p>
            <a:endParaRPr lang="en-GB" sz="3000" dirty="0">
              <a:solidFill>
                <a:srgbClr val="FFFFFF"/>
              </a:solidFill>
              <a:latin typeface="Muli Light" pitchFamily="2" charset="77"/>
            </a:endParaRPr>
          </a:p>
        </p:txBody>
      </p:sp>
      <p:sp>
        <p:nvSpPr>
          <p:cNvPr id="5" name="object 5"/>
          <p:cNvSpPr/>
          <p:nvPr/>
        </p:nvSpPr>
        <p:spPr>
          <a:xfrm>
            <a:off x="738197" y="2444951"/>
            <a:ext cx="18638520" cy="0"/>
          </a:xfrm>
          <a:custGeom>
            <a:avLst/>
            <a:gdLst/>
            <a:ahLst/>
            <a:cxnLst/>
            <a:rect l="l" t="t" r="r" b="b"/>
            <a:pathLst>
              <a:path w="18638520">
                <a:moveTo>
                  <a:pt x="0" y="0"/>
                </a:moveTo>
                <a:lnTo>
                  <a:pt x="18638175" y="0"/>
                </a:lnTo>
              </a:path>
            </a:pathLst>
          </a:custGeom>
          <a:ln w="10470">
            <a:solidFill>
              <a:srgbClr val="FFFFFF"/>
            </a:solidFill>
          </a:ln>
        </p:spPr>
        <p:txBody>
          <a:bodyPr wrap="square" lIns="0" tIns="0" rIns="0" bIns="0" rtlCol="0"/>
          <a:lstStyle/>
          <a:p>
            <a:endParaRPr/>
          </a:p>
        </p:txBody>
      </p:sp>
      <p:sp>
        <p:nvSpPr>
          <p:cNvPr id="6" name="TextBox 5">
            <a:extLst>
              <a:ext uri="{FF2B5EF4-FFF2-40B4-BE49-F238E27FC236}">
                <a16:creationId xmlns:a16="http://schemas.microsoft.com/office/drawing/2014/main" id="{F0DBE47E-EACB-142D-9BB0-2849C2467BD5}"/>
              </a:ext>
            </a:extLst>
          </p:cNvPr>
          <p:cNvSpPr txBox="1"/>
          <p:nvPr/>
        </p:nvSpPr>
        <p:spPr>
          <a:xfrm>
            <a:off x="17443450" y="10338385"/>
            <a:ext cx="1940781" cy="413318"/>
          </a:xfrm>
          <a:prstGeom prst="rect">
            <a:avLst/>
          </a:prstGeom>
          <a:noFill/>
        </p:spPr>
        <p:txBody>
          <a:bodyPr wrap="square" rtlCol="0">
            <a:spAutoFit/>
          </a:bodyPr>
          <a:lstStyle/>
          <a:p>
            <a:pPr marL="12700" algn="r">
              <a:lnSpc>
                <a:spcPts val="2650"/>
              </a:lnSpc>
            </a:pPr>
            <a:r>
              <a:rPr lang="en-GB" u="sng" spc="-10" err="1">
                <a:solidFill>
                  <a:schemeClr val="bg1"/>
                </a:solidFill>
                <a:latin typeface="Muli" pitchFamily="2" charset="77"/>
                <a:hlinkClick r:id="rId2">
                  <a:extLst>
                    <a:ext uri="{A12FA001-AC4F-418D-AE19-62706E023703}">
                      <ahyp:hlinkClr xmlns:ahyp="http://schemas.microsoft.com/office/drawing/2018/hyperlinkcolor" val="tx"/>
                    </a:ext>
                  </a:extLst>
                </a:hlinkClick>
              </a:rPr>
              <a:t>propane.ca</a:t>
            </a:r>
            <a:endParaRPr lang="en-GB" u="sng" spc="-10">
              <a:solidFill>
                <a:schemeClr val="bg1"/>
              </a:solidFill>
              <a:latin typeface="Muli" pitchFamily="2" charset="77"/>
            </a:endParaRPr>
          </a:p>
        </p:txBody>
      </p:sp>
      <p:pic>
        <p:nvPicPr>
          <p:cNvPr id="4" name="Picture 3" descr="A black background with white text&#10;&#10;Description automatically generated">
            <a:extLst>
              <a:ext uri="{FF2B5EF4-FFF2-40B4-BE49-F238E27FC236}">
                <a16:creationId xmlns:a16="http://schemas.microsoft.com/office/drawing/2014/main" id="{E417E7E7-9DD1-B3AC-A468-4ED12BD1DA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197" y="565321"/>
            <a:ext cx="6006395" cy="1428712"/>
          </a:xfrm>
          <a:prstGeom prst="rect">
            <a:avLst/>
          </a:prstGeom>
        </p:spPr>
      </p:pic>
    </p:spTree>
    <p:extLst>
      <p:ext uri="{BB962C8B-B14F-4D97-AF65-F5344CB8AC3E}">
        <p14:creationId xmlns:p14="http://schemas.microsoft.com/office/powerpoint/2010/main" val="4172567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738197" y="0"/>
            <a:ext cx="19366230" cy="3466465"/>
            <a:chOff x="738197" y="0"/>
            <a:chExt cx="19366230" cy="3466465"/>
          </a:xfrm>
        </p:grpSpPr>
        <p:sp>
          <p:nvSpPr>
            <p:cNvPr id="4" name="object 4"/>
            <p:cNvSpPr/>
            <p:nvPr/>
          </p:nvSpPr>
          <p:spPr>
            <a:xfrm>
              <a:off x="738197" y="2444951"/>
              <a:ext cx="18638520" cy="0"/>
            </a:xfrm>
            <a:custGeom>
              <a:avLst/>
              <a:gdLst/>
              <a:ahLst/>
              <a:cxnLst/>
              <a:rect l="l" t="t" r="r" b="b"/>
              <a:pathLst>
                <a:path w="18638520">
                  <a:moveTo>
                    <a:pt x="0" y="0"/>
                  </a:moveTo>
                  <a:lnTo>
                    <a:pt x="18638175" y="0"/>
                  </a:lnTo>
                </a:path>
              </a:pathLst>
            </a:custGeom>
            <a:ln w="10470">
              <a:solidFill>
                <a:srgbClr val="FFFFFF"/>
              </a:solidFill>
            </a:ln>
          </p:spPr>
          <p:txBody>
            <a:bodyPr wrap="square" lIns="0" tIns="0" rIns="0" bIns="0" rtlCol="0"/>
            <a:lstStyle/>
            <a:p>
              <a:endParaRPr/>
            </a:p>
          </p:txBody>
        </p:sp>
        <p:sp>
          <p:nvSpPr>
            <p:cNvPr id="5" name="object 5"/>
            <p:cNvSpPr/>
            <p:nvPr/>
          </p:nvSpPr>
          <p:spPr>
            <a:xfrm>
              <a:off x="14010044" y="0"/>
              <a:ext cx="6094095" cy="3466465"/>
            </a:xfrm>
            <a:custGeom>
              <a:avLst/>
              <a:gdLst/>
              <a:ahLst/>
              <a:cxnLst/>
              <a:rect l="l" t="t" r="r" b="b"/>
              <a:pathLst>
                <a:path w="6094094" h="3466465">
                  <a:moveTo>
                    <a:pt x="6094055" y="0"/>
                  </a:moveTo>
                  <a:lnTo>
                    <a:pt x="0" y="0"/>
                  </a:lnTo>
                  <a:lnTo>
                    <a:pt x="0" y="2596779"/>
                  </a:lnTo>
                  <a:lnTo>
                    <a:pt x="1285" y="2644463"/>
                  </a:lnTo>
                  <a:lnTo>
                    <a:pt x="5099" y="2691475"/>
                  </a:lnTo>
                  <a:lnTo>
                    <a:pt x="11374" y="2737749"/>
                  </a:lnTo>
                  <a:lnTo>
                    <a:pt x="20045" y="2783218"/>
                  </a:lnTo>
                  <a:lnTo>
                    <a:pt x="31044" y="2827816"/>
                  </a:lnTo>
                  <a:lnTo>
                    <a:pt x="44306" y="2871477"/>
                  </a:lnTo>
                  <a:lnTo>
                    <a:pt x="59764" y="2914134"/>
                  </a:lnTo>
                  <a:lnTo>
                    <a:pt x="77352" y="2955721"/>
                  </a:lnTo>
                  <a:lnTo>
                    <a:pt x="97004" y="2996173"/>
                  </a:lnTo>
                  <a:lnTo>
                    <a:pt x="118654" y="3035422"/>
                  </a:lnTo>
                  <a:lnTo>
                    <a:pt x="142235" y="3073403"/>
                  </a:lnTo>
                  <a:lnTo>
                    <a:pt x="167681" y="3110048"/>
                  </a:lnTo>
                  <a:lnTo>
                    <a:pt x="194926" y="3145293"/>
                  </a:lnTo>
                  <a:lnTo>
                    <a:pt x="223903" y="3179070"/>
                  </a:lnTo>
                  <a:lnTo>
                    <a:pt x="254547" y="3211314"/>
                  </a:lnTo>
                  <a:lnTo>
                    <a:pt x="286790" y="3241957"/>
                  </a:lnTo>
                  <a:lnTo>
                    <a:pt x="320567" y="3270935"/>
                  </a:lnTo>
                  <a:lnTo>
                    <a:pt x="355812" y="3298180"/>
                  </a:lnTo>
                  <a:lnTo>
                    <a:pt x="392458" y="3323626"/>
                  </a:lnTo>
                  <a:lnTo>
                    <a:pt x="430438" y="3347207"/>
                  </a:lnTo>
                  <a:lnTo>
                    <a:pt x="469687" y="3368857"/>
                  </a:lnTo>
                  <a:lnTo>
                    <a:pt x="510139" y="3388509"/>
                  </a:lnTo>
                  <a:lnTo>
                    <a:pt x="551727" y="3406098"/>
                  </a:lnTo>
                  <a:lnTo>
                    <a:pt x="594384" y="3421556"/>
                  </a:lnTo>
                  <a:lnTo>
                    <a:pt x="638045" y="3434818"/>
                  </a:lnTo>
                  <a:lnTo>
                    <a:pt x="682643" y="3445817"/>
                  </a:lnTo>
                  <a:lnTo>
                    <a:pt x="728112" y="3454488"/>
                  </a:lnTo>
                  <a:lnTo>
                    <a:pt x="774386" y="3460763"/>
                  </a:lnTo>
                  <a:lnTo>
                    <a:pt x="821398" y="3464577"/>
                  </a:lnTo>
                  <a:lnTo>
                    <a:pt x="869083" y="3465863"/>
                  </a:lnTo>
                  <a:lnTo>
                    <a:pt x="6094055" y="3465863"/>
                  </a:lnTo>
                  <a:lnTo>
                    <a:pt x="6094055" y="0"/>
                  </a:lnTo>
                  <a:close/>
                </a:path>
              </a:pathLst>
            </a:custGeom>
            <a:solidFill>
              <a:srgbClr val="E7F4E6"/>
            </a:solidFill>
          </p:spPr>
          <p:txBody>
            <a:bodyPr wrap="square" lIns="0" tIns="0" rIns="0" bIns="0" rtlCol="0"/>
            <a:lstStyle/>
            <a:p>
              <a:endParaRPr/>
            </a:p>
          </p:txBody>
        </p:sp>
      </p:grpSp>
      <p:sp>
        <p:nvSpPr>
          <p:cNvPr id="6" name="object 6"/>
          <p:cNvSpPr txBox="1">
            <a:spLocks noGrp="1"/>
          </p:cNvSpPr>
          <p:nvPr>
            <p:ph type="title"/>
          </p:nvPr>
        </p:nvSpPr>
        <p:spPr>
          <a:xfrm>
            <a:off x="14700250" y="358747"/>
            <a:ext cx="4679110" cy="1722908"/>
          </a:xfrm>
          <a:prstGeom prst="rect">
            <a:avLst/>
          </a:prstGeom>
        </p:spPr>
        <p:txBody>
          <a:bodyPr vert="horz" wrap="square" lIns="0" tIns="111125" rIns="0" bIns="0" rtlCol="0">
            <a:spAutoFit/>
          </a:bodyPr>
          <a:lstStyle/>
          <a:p>
            <a:pPr marL="12700">
              <a:lnSpc>
                <a:spcPct val="100000"/>
              </a:lnSpc>
              <a:spcBef>
                <a:spcPts val="875"/>
              </a:spcBef>
            </a:pPr>
            <a:r>
              <a:rPr sz="5400" dirty="0">
                <a:solidFill>
                  <a:srgbClr val="1F4DAA"/>
                </a:solidFill>
                <a:latin typeface="Muli" pitchFamily="2" charset="77"/>
              </a:rPr>
              <a:t>Sa</a:t>
            </a:r>
            <a:r>
              <a:rPr lang="en-CA" sz="5400" dirty="0">
                <a:solidFill>
                  <a:srgbClr val="1F4DAA"/>
                </a:solidFill>
                <a:latin typeface="Muli" pitchFamily="2" charset="77"/>
              </a:rPr>
              <a:t>u</a:t>
            </a:r>
            <a:r>
              <a:rPr sz="5400" dirty="0" err="1">
                <a:solidFill>
                  <a:srgbClr val="1F4DAA"/>
                </a:solidFill>
                <a:latin typeface="Muli" pitchFamily="2" charset="77"/>
              </a:rPr>
              <a:t>ve</a:t>
            </a:r>
            <a:r>
              <a:rPr lang="en-CA" sz="5400" dirty="0">
                <a:solidFill>
                  <a:srgbClr val="1F4DAA"/>
                </a:solidFill>
                <a:latin typeface="Muli" pitchFamily="2" charset="77"/>
              </a:rPr>
              <a:t>r</a:t>
            </a:r>
            <a:r>
              <a:rPr sz="5400" spc="-75" dirty="0">
                <a:solidFill>
                  <a:srgbClr val="1F4DAA"/>
                </a:solidFill>
                <a:latin typeface="Muli" pitchFamily="2" charset="77"/>
              </a:rPr>
              <a:t> </a:t>
            </a:r>
            <a:r>
              <a:rPr lang="en-CA" sz="5400" spc="-75" dirty="0">
                <a:solidFill>
                  <a:srgbClr val="1F4DAA"/>
                </a:solidFill>
                <a:latin typeface="Muli" pitchFamily="2" charset="77"/>
              </a:rPr>
              <a:t>la d</a:t>
            </a:r>
            <a:r>
              <a:rPr sz="5400" spc="-20" dirty="0">
                <a:solidFill>
                  <a:srgbClr val="1F4DAA"/>
                </a:solidFill>
                <a:latin typeface="Muli" pitchFamily="2" charset="77"/>
              </a:rPr>
              <a:t>ate</a:t>
            </a:r>
          </a:p>
          <a:p>
            <a:pPr marL="12700">
              <a:lnSpc>
                <a:spcPct val="100000"/>
              </a:lnSpc>
              <a:spcBef>
                <a:spcPts val="780"/>
              </a:spcBef>
            </a:pPr>
            <a:r>
              <a:rPr lang="en-CA" sz="4400" dirty="0">
                <a:solidFill>
                  <a:srgbClr val="33B044"/>
                </a:solidFill>
                <a:latin typeface="Muli" pitchFamily="2" charset="77"/>
                <a:cs typeface="Serenity-Medium"/>
              </a:rPr>
              <a:t>20 mars </a:t>
            </a:r>
            <a:r>
              <a:rPr sz="4400" spc="-20" dirty="0">
                <a:solidFill>
                  <a:srgbClr val="33B044"/>
                </a:solidFill>
                <a:latin typeface="Muli" pitchFamily="2" charset="77"/>
                <a:cs typeface="Serenity-Medium"/>
              </a:rPr>
              <a:t>202</a:t>
            </a:r>
            <a:r>
              <a:rPr lang="fr-CA" sz="4400" spc="-20" dirty="0">
                <a:solidFill>
                  <a:srgbClr val="33B044"/>
                </a:solidFill>
                <a:latin typeface="Muli" pitchFamily="2" charset="77"/>
                <a:cs typeface="Serenity-Medium"/>
              </a:rPr>
              <a:t>4</a:t>
            </a:r>
            <a:endParaRPr sz="4400" spc="-20" dirty="0">
              <a:solidFill>
                <a:srgbClr val="33B044"/>
              </a:solidFill>
              <a:latin typeface="Muli" pitchFamily="2" charset="77"/>
              <a:cs typeface="Serenity-Medium"/>
            </a:endParaRPr>
          </a:p>
        </p:txBody>
      </p:sp>
      <p:sp>
        <p:nvSpPr>
          <p:cNvPr id="7" name="object 7"/>
          <p:cNvSpPr txBox="1"/>
          <p:nvPr/>
        </p:nvSpPr>
        <p:spPr>
          <a:xfrm>
            <a:off x="720261" y="3658556"/>
            <a:ext cx="18663970" cy="5429049"/>
          </a:xfrm>
          <a:prstGeom prst="rect">
            <a:avLst/>
          </a:prstGeom>
        </p:spPr>
        <p:txBody>
          <a:bodyPr vert="horz" wrap="square" lIns="0" tIns="14604" rIns="0" bIns="0" rtlCol="0">
            <a:spAutoFit/>
          </a:bodyPr>
          <a:lstStyle/>
          <a:p>
            <a:pPr marL="12700">
              <a:lnSpc>
                <a:spcPct val="100000"/>
              </a:lnSpc>
              <a:spcBef>
                <a:spcPts val="1910"/>
              </a:spcBef>
            </a:pPr>
            <a:r>
              <a:rPr lang="fr-FR" sz="6150" b="1" dirty="0">
                <a:solidFill>
                  <a:srgbClr val="FFFFFF"/>
                </a:solidFill>
                <a:latin typeface="Muli" pitchFamily="2" charset="77"/>
                <a:cs typeface="Serenity Demi"/>
              </a:rPr>
              <a:t>Célébrons la Journée nationale du propane!</a:t>
            </a:r>
            <a:endParaRPr sz="6150" dirty="0">
              <a:latin typeface="Muli" pitchFamily="2" charset="77"/>
              <a:cs typeface="Serenity Demi"/>
            </a:endParaRPr>
          </a:p>
          <a:p>
            <a:pPr marL="469900" indent="-457200">
              <a:lnSpc>
                <a:spcPct val="100000"/>
              </a:lnSpc>
              <a:spcBef>
                <a:spcPts val="3650"/>
              </a:spcBef>
              <a:buFont typeface="Arial" panose="020B0604020202020204" pitchFamily="34" charset="0"/>
              <a:buChar char="•"/>
            </a:pPr>
            <a:r>
              <a:rPr lang="en-CA" sz="2800" b="1" dirty="0" err="1">
                <a:solidFill>
                  <a:srgbClr val="33B044"/>
                </a:solidFill>
                <a:latin typeface="Muli" pitchFamily="2" charset="77"/>
                <a:cs typeface="Serenity-Medium"/>
              </a:rPr>
              <a:t>Partagez</a:t>
            </a:r>
            <a:r>
              <a:rPr lang="en-CA" sz="2800" b="1" dirty="0">
                <a:solidFill>
                  <a:srgbClr val="33B044"/>
                </a:solidFill>
                <a:latin typeface="Muli" pitchFamily="2" charset="77"/>
                <a:cs typeface="Serenity-Medium"/>
              </a:rPr>
              <a:t> </a:t>
            </a:r>
            <a:r>
              <a:rPr lang="en-CA" sz="2800" b="1" dirty="0" err="1">
                <a:solidFill>
                  <a:srgbClr val="33B044"/>
                </a:solidFill>
                <a:latin typeface="Muli" pitchFamily="2" charset="77"/>
                <a:cs typeface="Serenity-Medium"/>
              </a:rPr>
              <a:t>l’énergie</a:t>
            </a:r>
            <a:r>
              <a:rPr lang="en-CA" sz="2800" b="1" dirty="0">
                <a:solidFill>
                  <a:srgbClr val="33B044"/>
                </a:solidFill>
                <a:latin typeface="Muli" pitchFamily="2" charset="77"/>
                <a:cs typeface="Serenity-Medium"/>
              </a:rPr>
              <a:t> </a:t>
            </a:r>
            <a:r>
              <a:rPr sz="2800" b="1" dirty="0">
                <a:solidFill>
                  <a:srgbClr val="33B044"/>
                </a:solidFill>
                <a:latin typeface="Muli" pitchFamily="2" charset="77"/>
                <a:cs typeface="Serenity-Medium"/>
              </a:rPr>
              <a:t>:</a:t>
            </a:r>
            <a:r>
              <a:rPr sz="2800" b="1" spc="-55" dirty="0">
                <a:solidFill>
                  <a:srgbClr val="33B044"/>
                </a:solidFill>
                <a:latin typeface="Muli" pitchFamily="2" charset="77"/>
                <a:cs typeface="Serenity-Medium"/>
              </a:rPr>
              <a:t> </a:t>
            </a:r>
            <a:r>
              <a:rPr lang="fr-FR" sz="2800" dirty="0">
                <a:solidFill>
                  <a:srgbClr val="FFFFFF"/>
                </a:solidFill>
                <a:latin typeface="Muli" pitchFamily="2" charset="77"/>
                <a:cs typeface="Serenity-Light"/>
              </a:rPr>
              <a:t>Passez le mot au sujet de la Journée nationale du propane et de l’importance de cette source d’énergie dans le paysage énergétique du Canada.</a:t>
            </a:r>
            <a:br>
              <a:rPr lang="fr-FR" sz="2800" dirty="0">
                <a:solidFill>
                  <a:srgbClr val="FFFFFF"/>
                </a:solidFill>
                <a:latin typeface="Muli" pitchFamily="2" charset="77"/>
                <a:cs typeface="Serenity-Light"/>
              </a:rPr>
            </a:br>
            <a:r>
              <a:rPr lang="en-CA" sz="2800" b="1" dirty="0" err="1">
                <a:solidFill>
                  <a:srgbClr val="33B044"/>
                </a:solidFill>
                <a:latin typeface="Muli" pitchFamily="2" charset="77"/>
                <a:cs typeface="Serenity-Medium"/>
              </a:rPr>
              <a:t>Exploitez</a:t>
            </a:r>
            <a:r>
              <a:rPr lang="en-CA" sz="2800" b="1" dirty="0">
                <a:solidFill>
                  <a:srgbClr val="33B044"/>
                </a:solidFill>
                <a:latin typeface="Muli" pitchFamily="2" charset="77"/>
                <a:cs typeface="Serenity-Medium"/>
              </a:rPr>
              <a:t> </a:t>
            </a:r>
            <a:r>
              <a:rPr lang="en-CA" sz="2800" b="1" dirty="0" err="1">
                <a:solidFill>
                  <a:srgbClr val="33B044"/>
                </a:solidFill>
                <a:latin typeface="Muli" pitchFamily="2" charset="77"/>
                <a:cs typeface="Serenity-Medium"/>
              </a:rPr>
              <a:t>l’univers</a:t>
            </a:r>
            <a:r>
              <a:rPr lang="en-CA" sz="2800" b="1" dirty="0">
                <a:solidFill>
                  <a:srgbClr val="33B044"/>
                </a:solidFill>
                <a:latin typeface="Muli" pitchFamily="2" charset="77"/>
                <a:cs typeface="Serenity-Medium"/>
              </a:rPr>
              <a:t> </a:t>
            </a:r>
            <a:r>
              <a:rPr lang="en-CA" sz="2800" b="1" dirty="0" err="1">
                <a:solidFill>
                  <a:srgbClr val="33B044"/>
                </a:solidFill>
                <a:latin typeface="Muli" pitchFamily="2" charset="77"/>
                <a:cs typeface="Serenity-Medium"/>
              </a:rPr>
              <a:t>virtuel</a:t>
            </a:r>
            <a:r>
              <a:rPr lang="en-CA" sz="2800" b="1" dirty="0">
                <a:solidFill>
                  <a:srgbClr val="33B044"/>
                </a:solidFill>
                <a:latin typeface="Muli" pitchFamily="2" charset="77"/>
                <a:cs typeface="Serenity-Medium"/>
              </a:rPr>
              <a:t> </a:t>
            </a:r>
            <a:r>
              <a:rPr sz="2800" b="1" dirty="0">
                <a:solidFill>
                  <a:srgbClr val="33B044"/>
                </a:solidFill>
                <a:latin typeface="Muli" pitchFamily="2" charset="77"/>
                <a:cs typeface="Serenity-Medium"/>
              </a:rPr>
              <a:t>:</a:t>
            </a:r>
            <a:r>
              <a:rPr sz="2800" b="1" spc="-30" dirty="0">
                <a:solidFill>
                  <a:srgbClr val="33B044"/>
                </a:solidFill>
                <a:latin typeface="Muli" pitchFamily="2" charset="77"/>
                <a:cs typeface="Serenity-Medium"/>
              </a:rPr>
              <a:t> </a:t>
            </a:r>
            <a:r>
              <a:rPr lang="fr-FR" sz="2800" dirty="0">
                <a:solidFill>
                  <a:srgbClr val="FFFFFF"/>
                </a:solidFill>
                <a:latin typeface="Muli" pitchFamily="2" charset="77"/>
                <a:cs typeface="Serenity-Light"/>
              </a:rPr>
              <a:t>Faites appel aux plateformes des médias sociaux, au courriel et aux applications de messagerie pour diffuser vos messages et participer aux échanges relatifs au propane et à l’énergie dans tout le pays.</a:t>
            </a:r>
            <a:endParaRPr sz="2800" dirty="0">
              <a:latin typeface="Muli" pitchFamily="2" charset="77"/>
              <a:cs typeface="Serenity-Light"/>
            </a:endParaRPr>
          </a:p>
          <a:p>
            <a:pPr marL="469900" indent="-457200">
              <a:lnSpc>
                <a:spcPct val="100000"/>
              </a:lnSpc>
              <a:spcBef>
                <a:spcPts val="910"/>
              </a:spcBef>
              <a:buFont typeface="Arial" panose="020B0604020202020204" pitchFamily="34" charset="0"/>
              <a:buChar char="•"/>
            </a:pPr>
            <a:r>
              <a:rPr lang="en-CA" sz="2800" b="1" dirty="0" err="1">
                <a:solidFill>
                  <a:srgbClr val="33B044"/>
                </a:solidFill>
                <a:latin typeface="Muli" pitchFamily="2" charset="77"/>
                <a:cs typeface="Serenity-Medium"/>
              </a:rPr>
              <a:t>Stimulez</a:t>
            </a:r>
            <a:r>
              <a:rPr lang="en-CA" sz="2800" b="1" dirty="0">
                <a:solidFill>
                  <a:srgbClr val="33B044"/>
                </a:solidFill>
                <a:latin typeface="Muli" pitchFamily="2" charset="77"/>
                <a:cs typeface="Serenity-Medium"/>
              </a:rPr>
              <a:t> la </a:t>
            </a:r>
            <a:r>
              <a:rPr lang="en-CA" sz="2800" b="1" dirty="0" err="1">
                <a:solidFill>
                  <a:srgbClr val="33B044"/>
                </a:solidFill>
                <a:latin typeface="Muli" pitchFamily="2" charset="77"/>
                <a:cs typeface="Serenity-Medium"/>
              </a:rPr>
              <a:t>créativité</a:t>
            </a:r>
            <a:r>
              <a:rPr lang="en-CA" sz="2800" b="1" dirty="0">
                <a:solidFill>
                  <a:srgbClr val="33B044"/>
                </a:solidFill>
                <a:latin typeface="Muli" pitchFamily="2" charset="77"/>
                <a:cs typeface="Serenity-Medium"/>
              </a:rPr>
              <a:t> </a:t>
            </a:r>
            <a:r>
              <a:rPr sz="2800" b="1" dirty="0">
                <a:solidFill>
                  <a:srgbClr val="33B044"/>
                </a:solidFill>
                <a:latin typeface="Muli" pitchFamily="2" charset="77"/>
                <a:cs typeface="Serenity-Medium"/>
              </a:rPr>
              <a:t>:</a:t>
            </a:r>
            <a:r>
              <a:rPr sz="2800" b="1" spc="-75" dirty="0">
                <a:solidFill>
                  <a:srgbClr val="33B044"/>
                </a:solidFill>
                <a:latin typeface="Muli" pitchFamily="2" charset="77"/>
                <a:cs typeface="Serenity-Medium"/>
              </a:rPr>
              <a:t> </a:t>
            </a:r>
            <a:r>
              <a:rPr lang="fr-FR" sz="2800" dirty="0">
                <a:solidFill>
                  <a:srgbClr val="FFFFFF"/>
                </a:solidFill>
                <a:latin typeface="Muli" pitchFamily="2" charset="77"/>
                <a:cs typeface="Serenity-Light"/>
              </a:rPr>
              <a:t>Incitez les équipes de votre entreprise à faire preuve de créativité en partageant des idées amusantes et novatrices pour célébrer le propane, par exemple en tenant un événement dans les locaux de votre entreprise ou dans un point de vente.</a:t>
            </a:r>
            <a:br>
              <a:rPr lang="fr-FR" sz="2800" dirty="0">
                <a:solidFill>
                  <a:srgbClr val="FFFFFF"/>
                </a:solidFill>
                <a:latin typeface="Muli" pitchFamily="2" charset="77"/>
                <a:cs typeface="Serenity-Light"/>
              </a:rPr>
            </a:br>
            <a:r>
              <a:rPr lang="en-CA" sz="2800" b="1" dirty="0" err="1">
                <a:solidFill>
                  <a:srgbClr val="33B044"/>
                </a:solidFill>
                <a:latin typeface="Muli" pitchFamily="2" charset="77"/>
                <a:cs typeface="Serenity-Medium"/>
              </a:rPr>
              <a:t>Racontez</a:t>
            </a:r>
            <a:r>
              <a:rPr lang="en-CA" sz="2800" b="1" dirty="0">
                <a:solidFill>
                  <a:srgbClr val="33B044"/>
                </a:solidFill>
                <a:latin typeface="Muli" pitchFamily="2" charset="77"/>
                <a:cs typeface="Serenity-Medium"/>
              </a:rPr>
              <a:t> </a:t>
            </a:r>
            <a:r>
              <a:rPr lang="en-CA" sz="2800" b="1" dirty="0" err="1">
                <a:solidFill>
                  <a:srgbClr val="33B044"/>
                </a:solidFill>
                <a:latin typeface="Muli" pitchFamily="2" charset="77"/>
                <a:cs typeface="Serenity-Medium"/>
              </a:rPr>
              <a:t>votre</a:t>
            </a:r>
            <a:r>
              <a:rPr lang="en-CA" sz="2800" b="1" dirty="0">
                <a:solidFill>
                  <a:srgbClr val="33B044"/>
                </a:solidFill>
                <a:latin typeface="Muli" pitchFamily="2" charset="77"/>
                <a:cs typeface="Serenity-Medium"/>
              </a:rPr>
              <a:t> </a:t>
            </a:r>
            <a:r>
              <a:rPr lang="en-CA" sz="2800" b="1" dirty="0" err="1">
                <a:solidFill>
                  <a:srgbClr val="33B044"/>
                </a:solidFill>
                <a:latin typeface="Muli" pitchFamily="2" charset="77"/>
                <a:cs typeface="Serenity-Medium"/>
              </a:rPr>
              <a:t>histoire</a:t>
            </a:r>
            <a:r>
              <a:rPr lang="en-CA" sz="2800" b="1" dirty="0">
                <a:solidFill>
                  <a:srgbClr val="33B044"/>
                </a:solidFill>
                <a:latin typeface="Muli" pitchFamily="2" charset="77"/>
                <a:cs typeface="Serenity-Medium"/>
              </a:rPr>
              <a:t> </a:t>
            </a:r>
            <a:r>
              <a:rPr sz="2800" b="1" dirty="0">
                <a:solidFill>
                  <a:srgbClr val="33B044"/>
                </a:solidFill>
                <a:latin typeface="Muli" pitchFamily="2" charset="77"/>
                <a:cs typeface="Serenity-Medium"/>
              </a:rPr>
              <a:t>:</a:t>
            </a:r>
            <a:r>
              <a:rPr sz="2800" b="1" spc="-30" dirty="0">
                <a:solidFill>
                  <a:srgbClr val="33B044"/>
                </a:solidFill>
                <a:latin typeface="Muli" pitchFamily="2" charset="77"/>
                <a:cs typeface="Serenity-Medium"/>
              </a:rPr>
              <a:t> </a:t>
            </a:r>
            <a:r>
              <a:rPr lang="fr-FR" sz="2800" dirty="0">
                <a:solidFill>
                  <a:srgbClr val="FFFFFF"/>
                </a:solidFill>
                <a:latin typeface="Muli" pitchFamily="2" charset="77"/>
                <a:cs typeface="Serenity-Light"/>
              </a:rPr>
              <a:t>Montrez votre fierté envers l'industrie du propane et son impact positif sur les collectivités à l'échelle nationale en racontant votre histoire reliée au propane.</a:t>
            </a:r>
            <a:endParaRPr sz="2800" dirty="0">
              <a:latin typeface="Muli" pitchFamily="2" charset="77"/>
              <a:cs typeface="Serenity-Light"/>
            </a:endParaRPr>
          </a:p>
        </p:txBody>
      </p:sp>
      <p:sp>
        <p:nvSpPr>
          <p:cNvPr id="10" name="TextBox 9">
            <a:extLst>
              <a:ext uri="{FF2B5EF4-FFF2-40B4-BE49-F238E27FC236}">
                <a16:creationId xmlns:a16="http://schemas.microsoft.com/office/drawing/2014/main" id="{1200E579-F9BA-24A7-1AE2-D0BE39C0094B}"/>
              </a:ext>
            </a:extLst>
          </p:cNvPr>
          <p:cNvSpPr txBox="1"/>
          <p:nvPr/>
        </p:nvSpPr>
        <p:spPr>
          <a:xfrm>
            <a:off x="17443450" y="10338385"/>
            <a:ext cx="1940781" cy="438582"/>
          </a:xfrm>
          <a:prstGeom prst="rect">
            <a:avLst/>
          </a:prstGeom>
          <a:noFill/>
        </p:spPr>
        <p:txBody>
          <a:bodyPr wrap="square" rtlCol="0">
            <a:spAutoFit/>
          </a:bodyPr>
          <a:lstStyle/>
          <a:p>
            <a:pPr marL="12700" algn="r">
              <a:lnSpc>
                <a:spcPts val="2650"/>
              </a:lnSpc>
            </a:pPr>
            <a:r>
              <a:rPr lang="en-GB" sz="2400" u="sng" spc="-10" err="1">
                <a:solidFill>
                  <a:schemeClr val="bg1"/>
                </a:solidFill>
                <a:latin typeface="Serenity-Light"/>
                <a:hlinkClick r:id="rId2">
                  <a:extLst>
                    <a:ext uri="{A12FA001-AC4F-418D-AE19-62706E023703}">
                      <ahyp:hlinkClr xmlns:ahyp="http://schemas.microsoft.com/office/drawing/2018/hyperlinkcolor" val="tx"/>
                    </a:ext>
                  </a:extLst>
                </a:hlinkClick>
              </a:rPr>
              <a:t>propane.ca</a:t>
            </a:r>
            <a:endParaRPr lang="en-GB" sz="2400" u="sng" spc="-10">
              <a:solidFill>
                <a:schemeClr val="bg1"/>
              </a:solidFill>
              <a:latin typeface="Serenity-Light"/>
            </a:endParaRPr>
          </a:p>
        </p:txBody>
      </p:sp>
      <p:sp>
        <p:nvSpPr>
          <p:cNvPr id="13" name="TextBox 12">
            <a:extLst>
              <a:ext uri="{FF2B5EF4-FFF2-40B4-BE49-F238E27FC236}">
                <a16:creationId xmlns:a16="http://schemas.microsoft.com/office/drawing/2014/main" id="{C628A254-CACC-3FCF-FF6E-C019B34B6B78}"/>
              </a:ext>
            </a:extLst>
          </p:cNvPr>
          <p:cNvSpPr txBox="1"/>
          <p:nvPr/>
        </p:nvSpPr>
        <p:spPr>
          <a:xfrm>
            <a:off x="14700249" y="2305094"/>
            <a:ext cx="5091087" cy="584775"/>
          </a:xfrm>
          <a:prstGeom prst="rect">
            <a:avLst/>
          </a:prstGeom>
          <a:noFill/>
        </p:spPr>
        <p:txBody>
          <a:bodyPr wrap="square" rtlCol="0">
            <a:spAutoFit/>
          </a:bodyPr>
          <a:lstStyle/>
          <a:p>
            <a:r>
              <a:rPr lang="en-GB" sz="3200" dirty="0" err="1">
                <a:solidFill>
                  <a:srgbClr val="183799"/>
                </a:solidFill>
                <a:effectLst/>
                <a:latin typeface="Muli" pitchFamily="2" charset="77"/>
              </a:rPr>
              <a:t>Joignez-ous</a:t>
            </a:r>
            <a:r>
              <a:rPr lang="en-GB" sz="3200" dirty="0">
                <a:solidFill>
                  <a:srgbClr val="183799"/>
                </a:solidFill>
                <a:effectLst/>
                <a:latin typeface="Muli" pitchFamily="2" charset="77"/>
              </a:rPr>
              <a:t> à la celebration !</a:t>
            </a:r>
          </a:p>
        </p:txBody>
      </p:sp>
      <p:pic>
        <p:nvPicPr>
          <p:cNvPr id="8" name="Picture 7" descr="A black background with white text&#10;&#10;Description automatically generated">
            <a:extLst>
              <a:ext uri="{FF2B5EF4-FFF2-40B4-BE49-F238E27FC236}">
                <a16:creationId xmlns:a16="http://schemas.microsoft.com/office/drawing/2014/main" id="{19A70861-2EA5-D44A-1A2F-94E8E362E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197" y="565321"/>
            <a:ext cx="6006395" cy="142871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720261" y="3013385"/>
            <a:ext cx="18018589" cy="968375"/>
          </a:xfrm>
          <a:prstGeom prst="rect">
            <a:avLst/>
          </a:prstGeom>
        </p:spPr>
        <p:txBody>
          <a:bodyPr vert="horz" wrap="square" lIns="0" tIns="16510" rIns="0" bIns="0" rtlCol="0">
            <a:spAutoFit/>
          </a:bodyPr>
          <a:lstStyle/>
          <a:p>
            <a:pPr marL="12700">
              <a:lnSpc>
                <a:spcPct val="100000"/>
              </a:lnSpc>
              <a:spcBef>
                <a:spcPts val="130"/>
              </a:spcBef>
            </a:pPr>
            <a:r>
              <a:rPr lang="fr-FR" spc="-10" dirty="0" err="1">
                <a:latin typeface="Muli" pitchFamily="2" charset="77"/>
              </a:rPr>
              <a:t>Mots-clics</a:t>
            </a:r>
            <a:r>
              <a:rPr lang="fr-FR" spc="-10" dirty="0">
                <a:latin typeface="Muli" pitchFamily="2" charset="77"/>
              </a:rPr>
              <a:t> officiels et plateformes des médias sociaux</a:t>
            </a:r>
            <a:endParaRPr lang="en-GB" spc="-10" dirty="0">
              <a:latin typeface="Muli" pitchFamily="2" charset="77"/>
            </a:endParaRPr>
          </a:p>
        </p:txBody>
      </p:sp>
      <p:sp>
        <p:nvSpPr>
          <p:cNvPr id="5" name="object 5"/>
          <p:cNvSpPr txBox="1"/>
          <p:nvPr/>
        </p:nvSpPr>
        <p:spPr>
          <a:xfrm>
            <a:off x="720260" y="4196595"/>
            <a:ext cx="17684471" cy="1132169"/>
          </a:xfrm>
          <a:prstGeom prst="rect">
            <a:avLst/>
          </a:prstGeom>
        </p:spPr>
        <p:txBody>
          <a:bodyPr vert="horz" wrap="square" lIns="0" tIns="12065" rIns="0" bIns="0" rtlCol="0">
            <a:spAutoFit/>
          </a:bodyPr>
          <a:lstStyle/>
          <a:p>
            <a:pPr marL="12700" marR="5080">
              <a:lnSpc>
                <a:spcPct val="101000"/>
              </a:lnSpc>
              <a:spcBef>
                <a:spcPts val="95"/>
              </a:spcBef>
            </a:pPr>
            <a:r>
              <a:rPr lang="fr-FR" sz="2400" spc="-20" dirty="0">
                <a:solidFill>
                  <a:srgbClr val="FFFFFF"/>
                </a:solidFill>
                <a:latin typeface="Muli Light" pitchFamily="2" charset="77"/>
                <a:cs typeface="Serenity-Light"/>
              </a:rPr>
              <a:t>Faisons de la Journée nationale du propane une tendance sur les médias sociaux en utilisant les mots clics officiels. Votre participation compte pour beaucoup, elle contribue à propager l’énergie pour tous!</a:t>
            </a:r>
          </a:p>
          <a:p>
            <a:pPr marL="12700" marR="5080">
              <a:lnSpc>
                <a:spcPct val="101000"/>
              </a:lnSpc>
              <a:spcBef>
                <a:spcPts val="95"/>
              </a:spcBef>
            </a:pPr>
            <a:r>
              <a:rPr lang="fr-FR" sz="2400" spc="-20" dirty="0">
                <a:solidFill>
                  <a:srgbClr val="FFFFFF"/>
                </a:solidFill>
                <a:latin typeface="Muli Light" pitchFamily="2" charset="77"/>
                <a:cs typeface="Serenity-Light"/>
              </a:rPr>
              <a:t>Appropriez-vous notre contenu et encouragez votre réseau à en faire autant.</a:t>
            </a:r>
          </a:p>
        </p:txBody>
      </p:sp>
      <p:sp>
        <p:nvSpPr>
          <p:cNvPr id="6" name="object 6"/>
          <p:cNvSpPr txBox="1"/>
          <p:nvPr/>
        </p:nvSpPr>
        <p:spPr>
          <a:xfrm>
            <a:off x="720261" y="5966175"/>
            <a:ext cx="9331789" cy="2679580"/>
          </a:xfrm>
          <a:prstGeom prst="rect">
            <a:avLst/>
          </a:prstGeom>
        </p:spPr>
        <p:txBody>
          <a:bodyPr vert="horz" wrap="square" lIns="0" tIns="12065" rIns="0" bIns="0" rtlCol="0">
            <a:spAutoFit/>
          </a:bodyPr>
          <a:lstStyle/>
          <a:p>
            <a:pPr marL="12700">
              <a:lnSpc>
                <a:spcPct val="100000"/>
              </a:lnSpc>
              <a:spcBef>
                <a:spcPts val="95"/>
              </a:spcBef>
            </a:pPr>
            <a:r>
              <a:rPr lang="en-US" sz="2800" b="1" spc="-20" dirty="0">
                <a:solidFill>
                  <a:srgbClr val="33B044"/>
                </a:solidFill>
                <a:latin typeface="Muli" pitchFamily="2" charset="77"/>
                <a:cs typeface="Serenity-Medium"/>
              </a:rPr>
              <a:t>Mots-</a:t>
            </a:r>
            <a:r>
              <a:rPr lang="en-US" sz="2800" b="1" spc="-20" dirty="0" err="1">
                <a:solidFill>
                  <a:srgbClr val="33B044"/>
                </a:solidFill>
                <a:latin typeface="Muli" pitchFamily="2" charset="77"/>
                <a:cs typeface="Serenity-Medium"/>
              </a:rPr>
              <a:t>clics</a:t>
            </a:r>
            <a:r>
              <a:rPr lang="en-US" sz="2800" b="1" spc="-20" dirty="0">
                <a:solidFill>
                  <a:srgbClr val="33B044"/>
                </a:solidFill>
                <a:latin typeface="Muli" pitchFamily="2" charset="77"/>
                <a:cs typeface="Serenity-Medium"/>
              </a:rPr>
              <a:t> </a:t>
            </a:r>
            <a:r>
              <a:rPr lang="en-US" sz="2800" b="1" spc="-20" dirty="0" err="1">
                <a:solidFill>
                  <a:srgbClr val="33B044"/>
                </a:solidFill>
                <a:latin typeface="Muli" pitchFamily="2" charset="77"/>
                <a:cs typeface="Serenity-Medium"/>
              </a:rPr>
              <a:t>officiels</a:t>
            </a:r>
            <a:endParaRPr lang="en-US" sz="2800" b="1" dirty="0">
              <a:solidFill>
                <a:srgbClr val="33B044"/>
              </a:solidFill>
              <a:latin typeface="Muli" pitchFamily="2" charset="77"/>
              <a:cs typeface="Serenity-Medium"/>
            </a:endParaRPr>
          </a:p>
          <a:p>
            <a:pPr marL="12700">
              <a:lnSpc>
                <a:spcPct val="100000"/>
              </a:lnSpc>
              <a:spcBef>
                <a:spcPts val="2005"/>
              </a:spcBef>
            </a:pPr>
            <a:r>
              <a:rPr lang="fr-FR" sz="2800" b="1" dirty="0">
                <a:solidFill>
                  <a:srgbClr val="FFFFFF"/>
                </a:solidFill>
                <a:latin typeface="Muli" pitchFamily="2" charset="77"/>
                <a:cs typeface="Serenity-Medium"/>
              </a:rPr>
              <a:t>#PropaneDay :  </a:t>
            </a:r>
            <a:r>
              <a:rPr lang="fr-FR" sz="2800" dirty="0">
                <a:solidFill>
                  <a:srgbClr val="FFFFFF"/>
                </a:solidFill>
                <a:latin typeface="Muli" pitchFamily="2" charset="77"/>
                <a:cs typeface="Serenity-Medium"/>
              </a:rPr>
              <a:t>Le mot-clic principal pour tous les contenus reliés à la Journée nationale du propane</a:t>
            </a:r>
          </a:p>
          <a:p>
            <a:pPr marL="12700">
              <a:lnSpc>
                <a:spcPct val="100000"/>
              </a:lnSpc>
              <a:spcBef>
                <a:spcPts val="2005"/>
              </a:spcBef>
            </a:pPr>
            <a:r>
              <a:rPr lang="fr-FR" sz="2800" b="1" dirty="0">
                <a:solidFill>
                  <a:srgbClr val="FFFFFF"/>
                </a:solidFill>
                <a:latin typeface="Muli" pitchFamily="2" charset="77"/>
                <a:cs typeface="Serenity-Medium"/>
              </a:rPr>
              <a:t>#EnergyForAll : </a:t>
            </a:r>
            <a:r>
              <a:rPr lang="fr-FR" sz="2800" dirty="0">
                <a:solidFill>
                  <a:srgbClr val="FFFFFF"/>
                </a:solidFill>
                <a:latin typeface="Muli" pitchFamily="2" charset="77"/>
                <a:cs typeface="Serenity-Medium"/>
              </a:rPr>
              <a:t>Soulignez le caractère inclusif du propane en tant que source d'énergie.</a:t>
            </a:r>
          </a:p>
        </p:txBody>
      </p:sp>
      <p:sp>
        <p:nvSpPr>
          <p:cNvPr id="7" name="object 7"/>
          <p:cNvSpPr txBox="1"/>
          <p:nvPr/>
        </p:nvSpPr>
        <p:spPr>
          <a:xfrm>
            <a:off x="11055025" y="5966175"/>
            <a:ext cx="8731035" cy="3529428"/>
          </a:xfrm>
          <a:prstGeom prst="rect">
            <a:avLst/>
          </a:prstGeom>
        </p:spPr>
        <p:txBody>
          <a:bodyPr vert="horz" wrap="square" lIns="0" tIns="12065" rIns="0" bIns="0" rtlCol="0">
            <a:spAutoFit/>
          </a:bodyPr>
          <a:lstStyle/>
          <a:p>
            <a:pPr marL="12700">
              <a:lnSpc>
                <a:spcPct val="100000"/>
              </a:lnSpc>
              <a:spcBef>
                <a:spcPts val="95"/>
              </a:spcBef>
            </a:pPr>
            <a:r>
              <a:rPr lang="en-US" sz="2800" b="1" dirty="0" err="1">
                <a:solidFill>
                  <a:srgbClr val="33B044"/>
                </a:solidFill>
                <a:latin typeface="Muli" pitchFamily="2" charset="77"/>
                <a:cs typeface="Serenity-Medium"/>
              </a:rPr>
              <a:t>Plateformes</a:t>
            </a:r>
            <a:r>
              <a:rPr lang="en-US" sz="2800" b="1" dirty="0">
                <a:solidFill>
                  <a:srgbClr val="33B044"/>
                </a:solidFill>
                <a:latin typeface="Muli" pitchFamily="2" charset="77"/>
                <a:cs typeface="Serenity-Medium"/>
              </a:rPr>
              <a:t> des </a:t>
            </a:r>
            <a:r>
              <a:rPr lang="en-US" sz="2800" b="1" dirty="0" err="1">
                <a:solidFill>
                  <a:srgbClr val="33B044"/>
                </a:solidFill>
                <a:latin typeface="Muli" pitchFamily="2" charset="77"/>
                <a:cs typeface="Serenity-Medium"/>
              </a:rPr>
              <a:t>médias</a:t>
            </a:r>
            <a:r>
              <a:rPr lang="en-US" sz="2800" b="1" dirty="0">
                <a:solidFill>
                  <a:srgbClr val="33B044"/>
                </a:solidFill>
                <a:latin typeface="Muli" pitchFamily="2" charset="77"/>
                <a:cs typeface="Serenity-Medium"/>
              </a:rPr>
              <a:t> </a:t>
            </a:r>
            <a:r>
              <a:rPr lang="en-US" sz="2800" b="1" dirty="0" err="1">
                <a:solidFill>
                  <a:srgbClr val="33B044"/>
                </a:solidFill>
                <a:latin typeface="Muli" pitchFamily="2" charset="77"/>
                <a:cs typeface="Serenity-Medium"/>
              </a:rPr>
              <a:t>sociaux</a:t>
            </a:r>
            <a:endParaRPr lang="en-US" sz="2800" b="1" dirty="0">
              <a:solidFill>
                <a:srgbClr val="33B044"/>
              </a:solidFill>
              <a:latin typeface="Muli" pitchFamily="2" charset="77"/>
              <a:cs typeface="Serenity-Medium"/>
            </a:endParaRPr>
          </a:p>
          <a:p>
            <a:pPr marL="12700" marR="5080">
              <a:lnSpc>
                <a:spcPct val="101000"/>
              </a:lnSpc>
              <a:spcBef>
                <a:spcPts val="1975"/>
              </a:spcBef>
            </a:pPr>
            <a:r>
              <a:rPr lang="fr-FR" sz="2400" b="1" spc="-10" dirty="0">
                <a:solidFill>
                  <a:srgbClr val="FFFFFF"/>
                </a:solidFill>
                <a:latin typeface="Muli" pitchFamily="2" charset="77"/>
                <a:cs typeface="Serenity-Medium"/>
              </a:rPr>
              <a:t>Suivez-nous :  </a:t>
            </a:r>
            <a:r>
              <a:rPr lang="fr-FR" sz="2400" spc="-10" dirty="0">
                <a:solidFill>
                  <a:srgbClr val="FFFFFF"/>
                </a:solidFill>
                <a:latin typeface="Muli" pitchFamily="2" charset="77"/>
                <a:cs typeface="Serenity-Medium"/>
              </a:rPr>
              <a:t>Gardez le contact avec l'Association canadienne du propane sur les médias sociaux.</a:t>
            </a:r>
          </a:p>
          <a:p>
            <a:pPr marL="12700" marR="5080">
              <a:lnSpc>
                <a:spcPct val="101000"/>
              </a:lnSpc>
              <a:spcBef>
                <a:spcPts val="1975"/>
              </a:spcBef>
            </a:pPr>
            <a:r>
              <a:rPr sz="2400" b="1" spc="-10" dirty="0">
                <a:solidFill>
                  <a:srgbClr val="FFFFFF"/>
                </a:solidFill>
                <a:latin typeface="Muli" pitchFamily="2" charset="77"/>
                <a:cs typeface="Serenity-Medium"/>
              </a:rPr>
              <a:t>Twitter:</a:t>
            </a:r>
            <a:r>
              <a:rPr sz="2400" b="1" spc="-120" dirty="0">
                <a:solidFill>
                  <a:srgbClr val="FFFFFF"/>
                </a:solidFill>
                <a:latin typeface="Muli" pitchFamily="2" charset="77"/>
                <a:cs typeface="Serenity-Medium"/>
              </a:rPr>
              <a:t> </a:t>
            </a:r>
            <a:r>
              <a:rPr sz="2400" spc="-10" dirty="0">
                <a:solidFill>
                  <a:schemeClr val="bg1"/>
                </a:solidFill>
                <a:latin typeface="Muli" pitchFamily="2" charset="77"/>
                <a:cs typeface="Serenity-Light"/>
                <a:hlinkClick r:id="rId3">
                  <a:extLst>
                    <a:ext uri="{A12FA001-AC4F-418D-AE19-62706E023703}">
                      <ahyp:hlinkClr xmlns:ahyp="http://schemas.microsoft.com/office/drawing/2018/hyperlinkcolor" val="tx"/>
                    </a:ext>
                  </a:extLst>
                </a:hlinkClick>
              </a:rPr>
              <a:t>@PropaneCanada</a:t>
            </a:r>
            <a:endParaRPr sz="2400" dirty="0">
              <a:solidFill>
                <a:schemeClr val="bg1"/>
              </a:solidFill>
              <a:latin typeface="Muli" pitchFamily="2" charset="77"/>
              <a:cs typeface="Serenity-Light"/>
            </a:endParaRPr>
          </a:p>
          <a:p>
            <a:pPr marL="12700">
              <a:lnSpc>
                <a:spcPct val="100000"/>
              </a:lnSpc>
              <a:spcBef>
                <a:spcPts val="855"/>
              </a:spcBef>
            </a:pPr>
            <a:r>
              <a:rPr sz="2400" b="1" dirty="0">
                <a:solidFill>
                  <a:srgbClr val="FFFFFF"/>
                </a:solidFill>
                <a:latin typeface="Muli" pitchFamily="2" charset="77"/>
                <a:cs typeface="Serenity-Medium"/>
              </a:rPr>
              <a:t>LinkedIn:</a:t>
            </a:r>
            <a:r>
              <a:rPr sz="2400" b="1" spc="-55" dirty="0">
                <a:solidFill>
                  <a:srgbClr val="FFFFFF"/>
                </a:solidFill>
                <a:latin typeface="Muli" pitchFamily="2" charset="77"/>
                <a:cs typeface="Serenity-Medium"/>
              </a:rPr>
              <a:t> </a:t>
            </a:r>
            <a:r>
              <a:rPr sz="2400" dirty="0">
                <a:solidFill>
                  <a:schemeClr val="bg1"/>
                </a:solidFill>
                <a:latin typeface="Muli" pitchFamily="2" charset="77"/>
                <a:cs typeface="Serenity-Light"/>
                <a:hlinkClick r:id="rId4">
                  <a:extLst>
                    <a:ext uri="{A12FA001-AC4F-418D-AE19-62706E023703}">
                      <ahyp:hlinkClr xmlns:ahyp="http://schemas.microsoft.com/office/drawing/2018/hyperlinkcolor" val="tx"/>
                    </a:ext>
                  </a:extLst>
                </a:hlinkClick>
              </a:rPr>
              <a:t>Canadian</a:t>
            </a:r>
            <a:r>
              <a:rPr sz="2400" spc="-55" dirty="0">
                <a:solidFill>
                  <a:schemeClr val="bg1"/>
                </a:solidFill>
                <a:latin typeface="Muli" pitchFamily="2" charset="77"/>
                <a:cs typeface="Serenity-Light"/>
                <a:hlinkClick r:id="rId4">
                  <a:extLst>
                    <a:ext uri="{A12FA001-AC4F-418D-AE19-62706E023703}">
                      <ahyp:hlinkClr xmlns:ahyp="http://schemas.microsoft.com/office/drawing/2018/hyperlinkcolor" val="tx"/>
                    </a:ext>
                  </a:extLst>
                </a:hlinkClick>
              </a:rPr>
              <a:t> </a:t>
            </a:r>
            <a:r>
              <a:rPr sz="2400" dirty="0">
                <a:solidFill>
                  <a:schemeClr val="bg1"/>
                </a:solidFill>
                <a:latin typeface="Muli" pitchFamily="2" charset="77"/>
                <a:cs typeface="Serenity-Light"/>
                <a:hlinkClick r:id="rId4">
                  <a:extLst>
                    <a:ext uri="{A12FA001-AC4F-418D-AE19-62706E023703}">
                      <ahyp:hlinkClr xmlns:ahyp="http://schemas.microsoft.com/office/drawing/2018/hyperlinkcolor" val="tx"/>
                    </a:ext>
                  </a:extLst>
                </a:hlinkClick>
              </a:rPr>
              <a:t>Propane</a:t>
            </a:r>
            <a:r>
              <a:rPr sz="2400" spc="-50" dirty="0">
                <a:solidFill>
                  <a:schemeClr val="bg1"/>
                </a:solidFill>
                <a:latin typeface="Muli" pitchFamily="2" charset="77"/>
                <a:cs typeface="Serenity-Light"/>
                <a:hlinkClick r:id="rId4">
                  <a:extLst>
                    <a:ext uri="{A12FA001-AC4F-418D-AE19-62706E023703}">
                      <ahyp:hlinkClr xmlns:ahyp="http://schemas.microsoft.com/office/drawing/2018/hyperlinkcolor" val="tx"/>
                    </a:ext>
                  </a:extLst>
                </a:hlinkClick>
              </a:rPr>
              <a:t> </a:t>
            </a:r>
            <a:r>
              <a:rPr sz="2400" spc="-10" dirty="0">
                <a:solidFill>
                  <a:schemeClr val="bg1"/>
                </a:solidFill>
                <a:latin typeface="Muli" pitchFamily="2" charset="77"/>
                <a:cs typeface="Serenity-Light"/>
                <a:hlinkClick r:id="rId4">
                  <a:extLst>
                    <a:ext uri="{A12FA001-AC4F-418D-AE19-62706E023703}">
                      <ahyp:hlinkClr xmlns:ahyp="http://schemas.microsoft.com/office/drawing/2018/hyperlinkcolor" val="tx"/>
                    </a:ext>
                  </a:extLst>
                </a:hlinkClick>
              </a:rPr>
              <a:t>Association</a:t>
            </a:r>
            <a:endParaRPr sz="2400" dirty="0">
              <a:solidFill>
                <a:schemeClr val="bg1"/>
              </a:solidFill>
              <a:latin typeface="Muli" pitchFamily="2" charset="77"/>
              <a:cs typeface="Serenity-Light"/>
            </a:endParaRPr>
          </a:p>
          <a:p>
            <a:pPr marL="12700">
              <a:lnSpc>
                <a:spcPct val="100000"/>
              </a:lnSpc>
              <a:spcBef>
                <a:spcPts val="850"/>
              </a:spcBef>
            </a:pPr>
            <a:r>
              <a:rPr sz="2400" b="1" spc="-10" dirty="0">
                <a:solidFill>
                  <a:srgbClr val="FFFFFF"/>
                </a:solidFill>
                <a:latin typeface="Muli" pitchFamily="2" charset="77"/>
                <a:cs typeface="Serenity-Medium"/>
              </a:rPr>
              <a:t>Facebook:</a:t>
            </a:r>
            <a:r>
              <a:rPr sz="2400" b="1" spc="-55" dirty="0">
                <a:solidFill>
                  <a:srgbClr val="FFFFFF"/>
                </a:solidFill>
                <a:latin typeface="Muli" pitchFamily="2" charset="77"/>
                <a:cs typeface="Serenity-Medium"/>
              </a:rPr>
              <a:t> </a:t>
            </a:r>
            <a:r>
              <a:rPr sz="2400" spc="-10" dirty="0">
                <a:solidFill>
                  <a:schemeClr val="bg1"/>
                </a:solidFill>
                <a:latin typeface="Muli" pitchFamily="2" charset="77"/>
                <a:cs typeface="Serenity-Light"/>
                <a:hlinkClick r:id="rId5">
                  <a:extLst>
                    <a:ext uri="{A12FA001-AC4F-418D-AE19-62706E023703}">
                      <ahyp:hlinkClr xmlns:ahyp="http://schemas.microsoft.com/office/drawing/2018/hyperlinkcolor" val="tx"/>
                    </a:ext>
                  </a:extLst>
                </a:hlinkClick>
              </a:rPr>
              <a:t>/</a:t>
            </a:r>
            <a:r>
              <a:rPr sz="2400" spc="-10" dirty="0" err="1">
                <a:solidFill>
                  <a:schemeClr val="bg1"/>
                </a:solidFill>
                <a:latin typeface="Muli" pitchFamily="2" charset="77"/>
                <a:cs typeface="Serenity-Light"/>
                <a:hlinkClick r:id="rId5">
                  <a:extLst>
                    <a:ext uri="{A12FA001-AC4F-418D-AE19-62706E023703}">
                      <ahyp:hlinkClr xmlns:ahyp="http://schemas.microsoft.com/office/drawing/2018/hyperlinkcolor" val="tx"/>
                    </a:ext>
                  </a:extLst>
                </a:hlinkClick>
              </a:rPr>
              <a:t>CanadianPropaneAssociation</a:t>
            </a:r>
            <a:endParaRPr lang="en-CA" sz="2400" spc="-10" dirty="0">
              <a:solidFill>
                <a:schemeClr val="bg1"/>
              </a:solidFill>
              <a:latin typeface="Muli" pitchFamily="2" charset="77"/>
              <a:cs typeface="Serenity-Light"/>
            </a:endParaRPr>
          </a:p>
          <a:p>
            <a:pPr marL="12700">
              <a:lnSpc>
                <a:spcPct val="100000"/>
              </a:lnSpc>
              <a:spcBef>
                <a:spcPts val="850"/>
              </a:spcBef>
            </a:pPr>
            <a:r>
              <a:rPr lang="en-CA" sz="2400" b="1" spc="-10" dirty="0">
                <a:solidFill>
                  <a:schemeClr val="bg1"/>
                </a:solidFill>
                <a:latin typeface="Muli" pitchFamily="2" charset="77"/>
                <a:cs typeface="Serenity-Light"/>
              </a:rPr>
              <a:t>Instagram: </a:t>
            </a:r>
            <a:r>
              <a:rPr lang="en-CA" sz="2400" spc="-10" dirty="0">
                <a:solidFill>
                  <a:schemeClr val="bg1"/>
                </a:solidFill>
                <a:latin typeface="Muli" pitchFamily="2" charset="77"/>
                <a:cs typeface="Serenity-Light"/>
              </a:rPr>
              <a:t>instagram.com/</a:t>
            </a:r>
            <a:r>
              <a:rPr lang="en-CA" sz="2400" spc="-10" dirty="0" err="1">
                <a:solidFill>
                  <a:schemeClr val="bg1"/>
                </a:solidFill>
                <a:latin typeface="Muli" pitchFamily="2" charset="77"/>
                <a:cs typeface="Serenity-Light"/>
              </a:rPr>
              <a:t>canadianpropaneassociation</a:t>
            </a:r>
            <a:r>
              <a:rPr lang="en-CA" sz="2400" spc="-10" dirty="0">
                <a:solidFill>
                  <a:schemeClr val="bg1"/>
                </a:solidFill>
                <a:latin typeface="Muli" pitchFamily="2" charset="77"/>
                <a:cs typeface="Serenity-Light"/>
              </a:rPr>
              <a:t>/</a:t>
            </a:r>
            <a:endParaRPr sz="2400" dirty="0">
              <a:solidFill>
                <a:schemeClr val="bg1"/>
              </a:solidFill>
              <a:latin typeface="Muli" pitchFamily="2" charset="77"/>
              <a:cs typeface="Serenity-Light"/>
            </a:endParaRPr>
          </a:p>
        </p:txBody>
      </p:sp>
      <p:sp>
        <p:nvSpPr>
          <p:cNvPr id="8" name="object 8"/>
          <p:cNvSpPr/>
          <p:nvPr/>
        </p:nvSpPr>
        <p:spPr>
          <a:xfrm>
            <a:off x="738197" y="2444951"/>
            <a:ext cx="18638520" cy="0"/>
          </a:xfrm>
          <a:custGeom>
            <a:avLst/>
            <a:gdLst/>
            <a:ahLst/>
            <a:cxnLst/>
            <a:rect l="l" t="t" r="r" b="b"/>
            <a:pathLst>
              <a:path w="18638520">
                <a:moveTo>
                  <a:pt x="0" y="0"/>
                </a:moveTo>
                <a:lnTo>
                  <a:pt x="18638175" y="0"/>
                </a:lnTo>
              </a:path>
            </a:pathLst>
          </a:custGeom>
          <a:ln w="10470">
            <a:solidFill>
              <a:srgbClr val="FFFFFF"/>
            </a:solidFill>
          </a:ln>
        </p:spPr>
        <p:txBody>
          <a:bodyPr wrap="square" lIns="0" tIns="0" rIns="0" bIns="0" rtlCol="0"/>
          <a:lstStyle/>
          <a:p>
            <a:endParaRPr/>
          </a:p>
        </p:txBody>
      </p:sp>
      <p:sp>
        <p:nvSpPr>
          <p:cNvPr id="11" name="TextBox 10">
            <a:extLst>
              <a:ext uri="{FF2B5EF4-FFF2-40B4-BE49-F238E27FC236}">
                <a16:creationId xmlns:a16="http://schemas.microsoft.com/office/drawing/2014/main" id="{35B3099B-A92D-513D-7589-B9D0ADEBA974}"/>
              </a:ext>
            </a:extLst>
          </p:cNvPr>
          <p:cNvSpPr txBox="1"/>
          <p:nvPr/>
        </p:nvSpPr>
        <p:spPr>
          <a:xfrm>
            <a:off x="17443450" y="10338385"/>
            <a:ext cx="1940781" cy="413318"/>
          </a:xfrm>
          <a:prstGeom prst="rect">
            <a:avLst/>
          </a:prstGeom>
          <a:noFill/>
        </p:spPr>
        <p:txBody>
          <a:bodyPr wrap="square" rtlCol="0">
            <a:spAutoFit/>
          </a:bodyPr>
          <a:lstStyle/>
          <a:p>
            <a:pPr marL="12700" algn="r">
              <a:lnSpc>
                <a:spcPts val="2650"/>
              </a:lnSpc>
            </a:pPr>
            <a:r>
              <a:rPr lang="en-GB" u="sng" spc="-10" err="1">
                <a:solidFill>
                  <a:schemeClr val="bg1"/>
                </a:solidFill>
                <a:latin typeface="Muli" pitchFamily="2" charset="77"/>
                <a:hlinkClick r:id="rId6">
                  <a:extLst>
                    <a:ext uri="{A12FA001-AC4F-418D-AE19-62706E023703}">
                      <ahyp:hlinkClr xmlns:ahyp="http://schemas.microsoft.com/office/drawing/2018/hyperlinkcolor" val="tx"/>
                    </a:ext>
                  </a:extLst>
                </a:hlinkClick>
              </a:rPr>
              <a:t>propane.ca</a:t>
            </a:r>
            <a:endParaRPr lang="en-GB" u="sng" spc="-10">
              <a:solidFill>
                <a:schemeClr val="bg1"/>
              </a:solidFill>
              <a:latin typeface="Muli" pitchFamily="2" charset="77"/>
            </a:endParaRPr>
          </a:p>
        </p:txBody>
      </p:sp>
      <p:sp>
        <p:nvSpPr>
          <p:cNvPr id="12" name="object 2">
            <a:extLst>
              <a:ext uri="{FF2B5EF4-FFF2-40B4-BE49-F238E27FC236}">
                <a16:creationId xmlns:a16="http://schemas.microsoft.com/office/drawing/2014/main" id="{5B59BABF-DF32-9221-1E38-C6E455C32E57}"/>
              </a:ext>
            </a:extLst>
          </p:cNvPr>
          <p:cNvSpPr txBox="1"/>
          <p:nvPr/>
        </p:nvSpPr>
        <p:spPr>
          <a:xfrm>
            <a:off x="8865031" y="1552403"/>
            <a:ext cx="10514209" cy="445634"/>
          </a:xfrm>
          <a:prstGeom prst="rect">
            <a:avLst/>
          </a:prstGeom>
        </p:spPr>
        <p:txBody>
          <a:bodyPr vert="horz" wrap="square" lIns="0" tIns="14604" rIns="0" bIns="0" rtlCol="0">
            <a:spAutoFit/>
          </a:bodyPr>
          <a:lstStyle/>
          <a:p>
            <a:pPr marL="12700" algn="r">
              <a:lnSpc>
                <a:spcPct val="100000"/>
              </a:lnSpc>
              <a:spcBef>
                <a:spcPts val="114"/>
              </a:spcBef>
            </a:pPr>
            <a:r>
              <a:rPr lang="fr-FR" sz="2800" i="1" dirty="0">
                <a:solidFill>
                  <a:srgbClr val="FFFFFF"/>
                </a:solidFill>
                <a:latin typeface="Muli" pitchFamily="2" charset="77"/>
                <a:cs typeface="Serenity-MediumItalic"/>
              </a:rPr>
              <a:t>Connectez-vous, engagez-vous et célébrez avec nous le 20 mars 2024</a:t>
            </a:r>
            <a:r>
              <a:rPr sz="2800" i="1" spc="-20" dirty="0">
                <a:solidFill>
                  <a:srgbClr val="FFFFFF"/>
                </a:solidFill>
                <a:latin typeface="Muli" pitchFamily="2" charset="77"/>
                <a:cs typeface="Serenity-MediumItalic"/>
              </a:rPr>
              <a:t>!</a:t>
            </a:r>
            <a:endParaRPr sz="2800" dirty="0">
              <a:latin typeface="Muli" pitchFamily="2" charset="77"/>
              <a:cs typeface="Serenity-MediumItalic"/>
            </a:endParaRPr>
          </a:p>
        </p:txBody>
      </p:sp>
      <p:pic>
        <p:nvPicPr>
          <p:cNvPr id="2" name="Picture 1" descr="A black background with white text&#10;&#10;Description automatically generated">
            <a:extLst>
              <a:ext uri="{FF2B5EF4-FFF2-40B4-BE49-F238E27FC236}">
                <a16:creationId xmlns:a16="http://schemas.microsoft.com/office/drawing/2014/main" id="{5F6D88B3-0537-BCC3-D0FF-BD64B97B4E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197" y="565321"/>
            <a:ext cx="6006395" cy="1428712"/>
          </a:xfrm>
          <a:prstGeom prst="rect">
            <a:avLst/>
          </a:prstGeom>
        </p:spPr>
      </p:pic>
    </p:spTree>
    <p:extLst>
      <p:ext uri="{BB962C8B-B14F-4D97-AF65-F5344CB8AC3E}">
        <p14:creationId xmlns:p14="http://schemas.microsoft.com/office/powerpoint/2010/main" val="425391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16510" rIns="0" bIns="0" rtlCol="0">
            <a:spAutoFit/>
          </a:bodyPr>
          <a:lstStyle/>
          <a:p>
            <a:pPr marL="12700">
              <a:lnSpc>
                <a:spcPct val="100000"/>
              </a:lnSpc>
              <a:spcBef>
                <a:spcPts val="130"/>
              </a:spcBef>
            </a:pPr>
            <a:r>
              <a:rPr dirty="0">
                <a:latin typeface="Muli" pitchFamily="2" charset="77"/>
              </a:rPr>
              <a:t>Suggest</a:t>
            </a:r>
            <a:r>
              <a:rPr lang="en-CA" dirty="0">
                <a:latin typeface="Muli" pitchFamily="2" charset="77"/>
              </a:rPr>
              <a:t>ions de m</a:t>
            </a:r>
            <a:r>
              <a:rPr spc="-10" dirty="0" err="1">
                <a:latin typeface="Muli" pitchFamily="2" charset="77"/>
              </a:rPr>
              <a:t>essages</a:t>
            </a:r>
            <a:endParaRPr spc="-10" dirty="0">
              <a:latin typeface="Muli" pitchFamily="2" charset="77"/>
            </a:endParaRPr>
          </a:p>
        </p:txBody>
      </p:sp>
      <p:sp>
        <p:nvSpPr>
          <p:cNvPr id="7" name="object 7"/>
          <p:cNvSpPr txBox="1"/>
          <p:nvPr/>
        </p:nvSpPr>
        <p:spPr>
          <a:xfrm>
            <a:off x="738197" y="4550193"/>
            <a:ext cx="4916805" cy="3671967"/>
          </a:xfrm>
          <a:prstGeom prst="rect">
            <a:avLst/>
          </a:prstGeom>
        </p:spPr>
        <p:txBody>
          <a:bodyPr vert="horz" wrap="square" lIns="0" tIns="12065" rIns="0" bIns="0" rtlCol="0">
            <a:spAutoFit/>
          </a:bodyPr>
          <a:lstStyle/>
          <a:p>
            <a:pPr marL="12700">
              <a:lnSpc>
                <a:spcPct val="100000"/>
              </a:lnSpc>
              <a:spcBef>
                <a:spcPts val="95"/>
              </a:spcBef>
            </a:pPr>
            <a:r>
              <a:rPr sz="2800" b="1" dirty="0">
                <a:solidFill>
                  <a:srgbClr val="33B044"/>
                </a:solidFill>
                <a:latin typeface="Muli" pitchFamily="2" charset="77"/>
                <a:cs typeface="Serenity-Medium"/>
              </a:rPr>
              <a:t>Message</a:t>
            </a:r>
            <a:r>
              <a:rPr sz="2800" b="1" spc="-120" dirty="0">
                <a:solidFill>
                  <a:srgbClr val="33B044"/>
                </a:solidFill>
                <a:latin typeface="Muli" pitchFamily="2" charset="77"/>
                <a:cs typeface="Serenity-Medium"/>
              </a:rPr>
              <a:t> </a:t>
            </a:r>
            <a:r>
              <a:rPr sz="2800" b="1" spc="-25" dirty="0">
                <a:solidFill>
                  <a:srgbClr val="33B044"/>
                </a:solidFill>
                <a:latin typeface="Muli" pitchFamily="2" charset="77"/>
                <a:cs typeface="Serenity-Medium"/>
              </a:rPr>
              <a:t>1:</a:t>
            </a:r>
            <a:endParaRPr sz="2800" b="1" dirty="0">
              <a:solidFill>
                <a:srgbClr val="33B044"/>
              </a:solidFill>
              <a:latin typeface="Muli" pitchFamily="2" charset="77"/>
              <a:cs typeface="Serenity-Medium"/>
            </a:endParaRPr>
          </a:p>
          <a:p>
            <a:pPr marL="12700" marR="5080">
              <a:lnSpc>
                <a:spcPct val="101000"/>
              </a:lnSpc>
              <a:spcBef>
                <a:spcPts val="1975"/>
              </a:spcBef>
              <a:tabLst>
                <a:tab pos="2279650" algn="l"/>
              </a:tabLst>
            </a:pPr>
            <a:r>
              <a:rPr lang="fr-FR" sz="2400" dirty="0">
                <a:solidFill>
                  <a:srgbClr val="FFFFFF"/>
                </a:solidFill>
                <a:latin typeface="Muli Light" pitchFamily="2" charset="77"/>
                <a:cs typeface="Serenity-Light"/>
              </a:rPr>
              <a:t>Célébrez la Journée nationale du propane le 20 mars 2024!</a:t>
            </a:r>
            <a:r>
              <a:rPr lang="fr-CA" sz="2400" spc="-10" dirty="0">
                <a:solidFill>
                  <a:srgbClr val="FFFFFF"/>
                </a:solidFill>
                <a:latin typeface="Muli Light" pitchFamily="2" charset="77"/>
                <a:cs typeface="Serenity-Light"/>
              </a:rPr>
              <a:t>🎉 </a:t>
            </a:r>
            <a:r>
              <a:rPr lang="fr-FR" sz="2400" spc="-20" dirty="0">
                <a:solidFill>
                  <a:srgbClr val="FFFFFF"/>
                </a:solidFill>
                <a:latin typeface="Muli Light" pitchFamily="2" charset="77"/>
                <a:cs typeface="Serenity-Light"/>
              </a:rPr>
              <a:t>Reconnaissons le rôle vital que joue le propane dans la construction d’un avenir plus propre et résilient pour le Canada. Publiez vos histoires reliées au propane et répandez la chaleur! </a:t>
            </a:r>
            <a:r>
              <a:rPr lang="fr-CA" sz="2400" spc="-10" dirty="0">
                <a:solidFill>
                  <a:srgbClr val="FFFFFF"/>
                </a:solidFill>
                <a:latin typeface="Muli Light" pitchFamily="2" charset="77"/>
                <a:cs typeface="Serenity-Light"/>
              </a:rPr>
              <a:t> 🔥</a:t>
            </a:r>
            <a:r>
              <a:rPr sz="2400" spc="-10" dirty="0">
                <a:solidFill>
                  <a:srgbClr val="FFFFFF"/>
                </a:solidFill>
                <a:latin typeface="Muli Light" pitchFamily="2" charset="77"/>
                <a:cs typeface="Serenity-Light"/>
              </a:rPr>
              <a:t> </a:t>
            </a:r>
            <a:r>
              <a:rPr sz="2400" spc="-20" dirty="0">
                <a:solidFill>
                  <a:srgbClr val="33B044"/>
                </a:solidFill>
                <a:latin typeface="Muli Light" pitchFamily="2" charset="77"/>
                <a:cs typeface="Serenity-Light"/>
              </a:rPr>
              <a:t>#</a:t>
            </a:r>
            <a:r>
              <a:rPr lang="en-CA" sz="2400" spc="-20" dirty="0" err="1">
                <a:solidFill>
                  <a:srgbClr val="33B044"/>
                </a:solidFill>
                <a:latin typeface="Muli Light" pitchFamily="2" charset="77"/>
                <a:cs typeface="Serenity-Light"/>
              </a:rPr>
              <a:t>énergiepourtous</a:t>
            </a:r>
            <a:r>
              <a:rPr sz="2400" spc="-35" dirty="0">
                <a:solidFill>
                  <a:srgbClr val="33B044"/>
                </a:solidFill>
                <a:latin typeface="Muli Light" pitchFamily="2" charset="77"/>
                <a:cs typeface="Serenity-Light"/>
              </a:rPr>
              <a:t> </a:t>
            </a:r>
            <a:r>
              <a:rPr sz="2400" spc="-10" dirty="0">
                <a:solidFill>
                  <a:srgbClr val="33B044"/>
                </a:solidFill>
                <a:latin typeface="Muli Light" pitchFamily="2" charset="77"/>
                <a:cs typeface="Serenity-Light"/>
              </a:rPr>
              <a:t>#</a:t>
            </a:r>
            <a:r>
              <a:rPr lang="en-CA" sz="2400" spc="-10" dirty="0" err="1">
                <a:solidFill>
                  <a:srgbClr val="33B044"/>
                </a:solidFill>
                <a:latin typeface="Muli Light" pitchFamily="2" charset="77"/>
                <a:cs typeface="Serenity-Light"/>
              </a:rPr>
              <a:t>Journéedupropane</a:t>
            </a:r>
            <a:endParaRPr sz="2400" dirty="0">
              <a:solidFill>
                <a:srgbClr val="33B044"/>
              </a:solidFill>
              <a:latin typeface="Muli Light" pitchFamily="2" charset="77"/>
              <a:cs typeface="Serenity-Light"/>
            </a:endParaRPr>
          </a:p>
        </p:txBody>
      </p:sp>
      <p:sp>
        <p:nvSpPr>
          <p:cNvPr id="9" name="object 9"/>
          <p:cNvSpPr txBox="1"/>
          <p:nvPr/>
        </p:nvSpPr>
        <p:spPr>
          <a:xfrm>
            <a:off x="7473513" y="4500251"/>
            <a:ext cx="5245537" cy="4045018"/>
          </a:xfrm>
          <a:prstGeom prst="rect">
            <a:avLst/>
          </a:prstGeom>
        </p:spPr>
        <p:txBody>
          <a:bodyPr vert="horz" wrap="square" lIns="0" tIns="12065" rIns="0" bIns="0" rtlCol="0" anchor="t">
            <a:spAutoFit/>
          </a:bodyPr>
          <a:lstStyle/>
          <a:p>
            <a:pPr marL="12700">
              <a:lnSpc>
                <a:spcPct val="100000"/>
              </a:lnSpc>
              <a:spcBef>
                <a:spcPts val="95"/>
              </a:spcBef>
            </a:pPr>
            <a:r>
              <a:rPr lang="en-US" sz="2800" b="1" dirty="0">
                <a:solidFill>
                  <a:srgbClr val="33B044"/>
                </a:solidFill>
                <a:latin typeface="Muli"/>
                <a:cs typeface="Serenity-Medium"/>
              </a:rPr>
              <a:t>Message</a:t>
            </a:r>
            <a:r>
              <a:rPr lang="en-US" sz="2800" b="1" spc="-120" dirty="0">
                <a:solidFill>
                  <a:srgbClr val="33B044"/>
                </a:solidFill>
                <a:latin typeface="Muli"/>
                <a:cs typeface="Serenity-Medium"/>
              </a:rPr>
              <a:t> </a:t>
            </a:r>
            <a:r>
              <a:rPr lang="en-US" sz="2800" b="1" spc="-25" dirty="0">
                <a:solidFill>
                  <a:srgbClr val="33B044"/>
                </a:solidFill>
                <a:latin typeface="Muli"/>
                <a:cs typeface="Serenity-Medium"/>
              </a:rPr>
              <a:t>2:</a:t>
            </a:r>
            <a:endParaRPr lang="en-US" sz="2800" b="1" dirty="0">
              <a:solidFill>
                <a:srgbClr val="33B044"/>
              </a:solidFill>
              <a:latin typeface="Muli"/>
              <a:cs typeface="Serenity-Medium"/>
            </a:endParaRPr>
          </a:p>
          <a:p>
            <a:pPr marL="12700" marR="128905">
              <a:lnSpc>
                <a:spcPct val="101000"/>
              </a:lnSpc>
              <a:spcBef>
                <a:spcPts val="1975"/>
              </a:spcBef>
            </a:pPr>
            <a:r>
              <a:rPr lang="fr-FR" sz="2400" dirty="0">
                <a:solidFill>
                  <a:srgbClr val="FFFFFF"/>
                </a:solidFill>
                <a:latin typeface="Muli Light"/>
                <a:cs typeface="Serenity-Light"/>
              </a:rPr>
              <a:t>En cette Journée nationale du propane, célébrons le pouvoir du propane en tant que source d'énergie fiable et abordable qui nous garde au chaud, en particulier dans des conditions climatiques difficiles. Publiez une photo ou une vidéo montrant comment le propane fait partie de votre quotidien ! </a:t>
            </a:r>
            <a:r>
              <a:rPr lang="en-US" sz="2400" spc="-20" dirty="0">
                <a:solidFill>
                  <a:srgbClr val="FFFFFF"/>
                </a:solidFill>
                <a:latin typeface="Muli Light"/>
                <a:cs typeface="Serenity-Light"/>
              </a:rPr>
              <a:t>🏡 🚗 </a:t>
            </a:r>
            <a:r>
              <a:rPr lang="en-CA" sz="2400" spc="-10" dirty="0">
                <a:solidFill>
                  <a:srgbClr val="33B044"/>
                </a:solidFill>
                <a:latin typeface="Muli Light" pitchFamily="2" charset="77"/>
                <a:cs typeface="Serenity-Light"/>
              </a:rPr>
              <a:t>#Journéedupropane</a:t>
            </a:r>
            <a:endParaRPr lang="en-US" sz="2400" dirty="0">
              <a:solidFill>
                <a:srgbClr val="33B044"/>
              </a:solidFill>
              <a:latin typeface="Muli Light"/>
              <a:cs typeface="Serenity-Light"/>
            </a:endParaRPr>
          </a:p>
        </p:txBody>
      </p:sp>
      <p:sp>
        <p:nvSpPr>
          <p:cNvPr id="11" name="object 11"/>
          <p:cNvSpPr txBox="1"/>
          <p:nvPr/>
        </p:nvSpPr>
        <p:spPr>
          <a:xfrm>
            <a:off x="14311700" y="4553395"/>
            <a:ext cx="4988781" cy="3669531"/>
          </a:xfrm>
          <a:prstGeom prst="rect">
            <a:avLst/>
          </a:prstGeom>
        </p:spPr>
        <p:txBody>
          <a:bodyPr vert="horz" wrap="square" lIns="0" tIns="12065" rIns="0" bIns="0" rtlCol="0">
            <a:spAutoFit/>
          </a:bodyPr>
          <a:lstStyle/>
          <a:p>
            <a:pPr marL="12700">
              <a:lnSpc>
                <a:spcPct val="100000"/>
              </a:lnSpc>
              <a:spcBef>
                <a:spcPts val="95"/>
              </a:spcBef>
            </a:pPr>
            <a:r>
              <a:rPr sz="2800" b="1" dirty="0">
                <a:solidFill>
                  <a:srgbClr val="33B044"/>
                </a:solidFill>
                <a:latin typeface="Muli" pitchFamily="2" charset="77"/>
                <a:cs typeface="Serenity-Medium"/>
              </a:rPr>
              <a:t>Message</a:t>
            </a:r>
            <a:r>
              <a:rPr sz="2800" b="1" spc="-120" dirty="0">
                <a:solidFill>
                  <a:srgbClr val="33B044"/>
                </a:solidFill>
                <a:latin typeface="Muli" pitchFamily="2" charset="77"/>
                <a:cs typeface="Serenity-Medium"/>
              </a:rPr>
              <a:t> </a:t>
            </a:r>
            <a:r>
              <a:rPr sz="2800" b="1" spc="-25" dirty="0">
                <a:solidFill>
                  <a:srgbClr val="33B044"/>
                </a:solidFill>
                <a:latin typeface="Muli" pitchFamily="2" charset="77"/>
                <a:cs typeface="Serenity-Medium"/>
              </a:rPr>
              <a:t>3:</a:t>
            </a:r>
            <a:endParaRPr sz="2800" b="1" dirty="0">
              <a:solidFill>
                <a:srgbClr val="33B044"/>
              </a:solidFill>
              <a:latin typeface="Muli" pitchFamily="2" charset="77"/>
              <a:cs typeface="Serenity-Medium"/>
            </a:endParaRPr>
          </a:p>
          <a:p>
            <a:pPr marL="12700" marR="5080">
              <a:lnSpc>
                <a:spcPct val="101000"/>
              </a:lnSpc>
              <a:spcBef>
                <a:spcPts val="1975"/>
              </a:spcBef>
            </a:pPr>
            <a:r>
              <a:rPr lang="fr-FR" sz="2400" dirty="0">
                <a:solidFill>
                  <a:srgbClr val="FFFFFF"/>
                </a:solidFill>
                <a:latin typeface="Muli Light" pitchFamily="2" charset="77"/>
                <a:cs typeface="Serenity-Light"/>
              </a:rPr>
              <a:t>Saviez-vous que le propane peut faire le pont vers un avenir sobre en carbone? Célébrons la Journée nationale du carbone le 20 mars 2024 en sensibilisant le public à ses avantages et sa durabilité. Diffusez ce billet et créons la tendance </a:t>
            </a:r>
            <a:r>
              <a:rPr lang="en-CA" sz="2400" dirty="0">
                <a:solidFill>
                  <a:srgbClr val="33B044"/>
                </a:solidFill>
                <a:latin typeface="Muli Light" pitchFamily="2" charset="77"/>
                <a:cs typeface="Serenity-Light"/>
              </a:rPr>
              <a:t>#Journéedupropane </a:t>
            </a:r>
            <a:r>
              <a:rPr lang="en-CA" sz="2400" dirty="0">
                <a:solidFill>
                  <a:srgbClr val="E7F4E6"/>
                </a:solidFill>
                <a:latin typeface="Muli Light" pitchFamily="2" charset="77"/>
                <a:cs typeface="Serenity-Light"/>
              </a:rPr>
              <a:t>!</a:t>
            </a:r>
            <a:r>
              <a:rPr lang="fr-CA" sz="2400" spc="-10" dirty="0">
                <a:solidFill>
                  <a:srgbClr val="33B044"/>
                </a:solidFill>
                <a:latin typeface="Muli Light" pitchFamily="2" charset="77"/>
                <a:cs typeface="Serenity-Light"/>
              </a:rPr>
              <a:t>🌿💡</a:t>
            </a:r>
            <a:r>
              <a:rPr lang="en-CA" sz="2400" spc="-20" dirty="0">
                <a:solidFill>
                  <a:srgbClr val="33B044"/>
                </a:solidFill>
                <a:latin typeface="Muli Light" pitchFamily="2" charset="77"/>
                <a:cs typeface="Serenity-Light"/>
              </a:rPr>
              <a:t> #énergiepourtous</a:t>
            </a:r>
            <a:r>
              <a:rPr lang="en-CA" sz="2400" spc="-35" dirty="0">
                <a:solidFill>
                  <a:srgbClr val="33B044"/>
                </a:solidFill>
                <a:latin typeface="Muli Light" pitchFamily="2" charset="77"/>
                <a:cs typeface="Serenity-Light"/>
              </a:rPr>
              <a:t> </a:t>
            </a:r>
            <a:endParaRPr sz="2400" dirty="0">
              <a:solidFill>
                <a:srgbClr val="33B044"/>
              </a:solidFill>
              <a:latin typeface="Muli Light" pitchFamily="2" charset="77"/>
              <a:cs typeface="Serenity-Light"/>
            </a:endParaRPr>
          </a:p>
        </p:txBody>
      </p:sp>
      <p:sp>
        <p:nvSpPr>
          <p:cNvPr id="12" name="object 12"/>
          <p:cNvSpPr/>
          <p:nvPr/>
        </p:nvSpPr>
        <p:spPr>
          <a:xfrm>
            <a:off x="738197" y="2444951"/>
            <a:ext cx="18638520" cy="0"/>
          </a:xfrm>
          <a:custGeom>
            <a:avLst/>
            <a:gdLst/>
            <a:ahLst/>
            <a:cxnLst/>
            <a:rect l="l" t="t" r="r" b="b"/>
            <a:pathLst>
              <a:path w="18638520">
                <a:moveTo>
                  <a:pt x="0" y="0"/>
                </a:moveTo>
                <a:lnTo>
                  <a:pt x="18638175" y="0"/>
                </a:lnTo>
              </a:path>
            </a:pathLst>
          </a:custGeom>
          <a:ln w="10470">
            <a:solidFill>
              <a:srgbClr val="FFFFFF"/>
            </a:solidFill>
          </a:ln>
        </p:spPr>
        <p:txBody>
          <a:bodyPr wrap="square" lIns="0" tIns="0" rIns="0" bIns="0" rtlCol="0"/>
          <a:lstStyle/>
          <a:p>
            <a:endParaRPr/>
          </a:p>
        </p:txBody>
      </p:sp>
      <p:sp>
        <p:nvSpPr>
          <p:cNvPr id="2" name="TextBox 1">
            <a:extLst>
              <a:ext uri="{FF2B5EF4-FFF2-40B4-BE49-F238E27FC236}">
                <a16:creationId xmlns:a16="http://schemas.microsoft.com/office/drawing/2014/main" id="{9FDA5D8C-7DBA-AB47-F5FA-4E8456C7D2D1}"/>
              </a:ext>
            </a:extLst>
          </p:cNvPr>
          <p:cNvSpPr txBox="1"/>
          <p:nvPr/>
        </p:nvSpPr>
        <p:spPr>
          <a:xfrm>
            <a:off x="17443450" y="10338385"/>
            <a:ext cx="1940781" cy="413318"/>
          </a:xfrm>
          <a:prstGeom prst="rect">
            <a:avLst/>
          </a:prstGeom>
          <a:noFill/>
        </p:spPr>
        <p:txBody>
          <a:bodyPr wrap="square" rtlCol="0">
            <a:spAutoFit/>
          </a:bodyPr>
          <a:lstStyle/>
          <a:p>
            <a:pPr marL="12700" algn="r">
              <a:lnSpc>
                <a:spcPts val="2650"/>
              </a:lnSpc>
            </a:pPr>
            <a:r>
              <a:rPr lang="en-GB" u="sng" spc="-10" err="1">
                <a:solidFill>
                  <a:schemeClr val="bg1"/>
                </a:solidFill>
                <a:latin typeface="Muli" pitchFamily="2" charset="77"/>
                <a:hlinkClick r:id="rId2">
                  <a:extLst>
                    <a:ext uri="{A12FA001-AC4F-418D-AE19-62706E023703}">
                      <ahyp:hlinkClr xmlns:ahyp="http://schemas.microsoft.com/office/drawing/2018/hyperlinkcolor" val="tx"/>
                    </a:ext>
                  </a:extLst>
                </a:hlinkClick>
              </a:rPr>
              <a:t>propane.ca</a:t>
            </a:r>
            <a:endParaRPr lang="en-GB" u="sng" spc="-10">
              <a:solidFill>
                <a:schemeClr val="bg1"/>
              </a:solidFill>
              <a:latin typeface="Muli" pitchFamily="2" charset="77"/>
            </a:endParaRPr>
          </a:p>
        </p:txBody>
      </p:sp>
      <p:sp>
        <p:nvSpPr>
          <p:cNvPr id="8" name="object 2">
            <a:extLst>
              <a:ext uri="{FF2B5EF4-FFF2-40B4-BE49-F238E27FC236}">
                <a16:creationId xmlns:a16="http://schemas.microsoft.com/office/drawing/2014/main" id="{973898B7-B420-B5E9-9444-3B2F4983BEF2}"/>
              </a:ext>
            </a:extLst>
          </p:cNvPr>
          <p:cNvSpPr txBox="1"/>
          <p:nvPr/>
        </p:nvSpPr>
        <p:spPr>
          <a:xfrm>
            <a:off x="8865031" y="1552403"/>
            <a:ext cx="10514209" cy="445634"/>
          </a:xfrm>
          <a:prstGeom prst="rect">
            <a:avLst/>
          </a:prstGeom>
        </p:spPr>
        <p:txBody>
          <a:bodyPr vert="horz" wrap="square" lIns="0" tIns="14604" rIns="0" bIns="0" rtlCol="0">
            <a:spAutoFit/>
          </a:bodyPr>
          <a:lstStyle/>
          <a:p>
            <a:pPr marL="12700" algn="r">
              <a:lnSpc>
                <a:spcPct val="100000"/>
              </a:lnSpc>
              <a:spcBef>
                <a:spcPts val="114"/>
              </a:spcBef>
            </a:pPr>
            <a:r>
              <a:rPr lang="fr-FR" sz="2800" i="1" dirty="0">
                <a:solidFill>
                  <a:srgbClr val="FFFFFF"/>
                </a:solidFill>
                <a:latin typeface="Muli" pitchFamily="2" charset="77"/>
                <a:cs typeface="Serenity-MediumItalic"/>
              </a:rPr>
              <a:t>Connectez-vous, engagez-vous et célébrez avec nous le 20 mars 2024</a:t>
            </a:r>
            <a:r>
              <a:rPr sz="2800" i="1" spc="-20" dirty="0">
                <a:solidFill>
                  <a:srgbClr val="FFFFFF"/>
                </a:solidFill>
                <a:latin typeface="Muli" pitchFamily="2" charset="77"/>
                <a:cs typeface="Serenity-MediumItalic"/>
              </a:rPr>
              <a:t>!</a:t>
            </a:r>
            <a:endParaRPr sz="2800" dirty="0">
              <a:latin typeface="Muli" pitchFamily="2" charset="77"/>
              <a:cs typeface="Serenity-MediumItalic"/>
            </a:endParaRPr>
          </a:p>
        </p:txBody>
      </p:sp>
      <p:pic>
        <p:nvPicPr>
          <p:cNvPr id="5" name="Picture 4" descr="A black background with white text&#10;&#10;Description automatically generated">
            <a:extLst>
              <a:ext uri="{FF2B5EF4-FFF2-40B4-BE49-F238E27FC236}">
                <a16:creationId xmlns:a16="http://schemas.microsoft.com/office/drawing/2014/main" id="{C16C9E38-9041-58FF-C0FF-C7728E90D3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197" y="565321"/>
            <a:ext cx="6006395" cy="142871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720261" y="3013385"/>
            <a:ext cx="15732589" cy="963084"/>
          </a:xfrm>
          <a:prstGeom prst="rect">
            <a:avLst/>
          </a:prstGeom>
        </p:spPr>
        <p:txBody>
          <a:bodyPr vert="horz" wrap="square" lIns="0" tIns="16510" rIns="0" bIns="0" rtlCol="0">
            <a:spAutoFit/>
          </a:bodyPr>
          <a:lstStyle/>
          <a:p>
            <a:pPr marL="12700">
              <a:lnSpc>
                <a:spcPct val="100000"/>
              </a:lnSpc>
              <a:spcBef>
                <a:spcPts val="130"/>
              </a:spcBef>
            </a:pPr>
            <a:r>
              <a:rPr lang="en-GB" b="1" i="0" dirty="0" err="1">
                <a:effectLst/>
                <a:latin typeface="Muli" pitchFamily="2" charset="77"/>
              </a:rPr>
              <a:t>Textes</a:t>
            </a:r>
            <a:r>
              <a:rPr lang="en-GB" b="1" i="0" dirty="0">
                <a:effectLst/>
                <a:latin typeface="Muli" pitchFamily="2" charset="77"/>
              </a:rPr>
              <a:t> et images </a:t>
            </a:r>
            <a:r>
              <a:rPr lang="en-GB" b="1" i="0" dirty="0" err="1">
                <a:effectLst/>
                <a:latin typeface="Muli" pitchFamily="2" charset="77"/>
              </a:rPr>
              <a:t>personnalisables</a:t>
            </a:r>
            <a:r>
              <a:rPr lang="en-GB" b="1" i="0" dirty="0">
                <a:effectLst/>
                <a:latin typeface="Muli" pitchFamily="2" charset="77"/>
              </a:rPr>
              <a:t> </a:t>
            </a:r>
            <a:endParaRPr lang="en-GB" spc="-25" dirty="0">
              <a:latin typeface="Muli" pitchFamily="2" charset="77"/>
            </a:endParaRPr>
          </a:p>
        </p:txBody>
      </p:sp>
      <p:sp>
        <p:nvSpPr>
          <p:cNvPr id="5" name="object 5"/>
          <p:cNvSpPr txBox="1">
            <a:spLocks noGrp="1"/>
          </p:cNvSpPr>
          <p:nvPr>
            <p:ph type="body" idx="1"/>
          </p:nvPr>
        </p:nvSpPr>
        <p:spPr>
          <a:xfrm>
            <a:off x="732961" y="3946995"/>
            <a:ext cx="18514695" cy="5209760"/>
          </a:xfrm>
          <a:prstGeom prst="rect">
            <a:avLst/>
          </a:prstGeom>
        </p:spPr>
        <p:txBody>
          <a:bodyPr vert="horz" wrap="square" lIns="0" tIns="221615" rIns="0" bIns="0" rtlCol="0">
            <a:spAutoFit/>
          </a:bodyPr>
          <a:lstStyle/>
          <a:p>
            <a:r>
              <a:rPr lang="en-GB" sz="2800" b="1" dirty="0">
                <a:solidFill>
                  <a:srgbClr val="33B044"/>
                </a:solidFill>
                <a:effectLst/>
                <a:latin typeface="Muli" pitchFamily="2" charset="77"/>
              </a:rPr>
              <a:t>Modification de </a:t>
            </a:r>
            <a:r>
              <a:rPr lang="en-GB" sz="2800" b="1" dirty="0" err="1">
                <a:solidFill>
                  <a:srgbClr val="33B044"/>
                </a:solidFill>
                <a:effectLst/>
                <a:latin typeface="Muli" pitchFamily="2" charset="77"/>
              </a:rPr>
              <a:t>textes</a:t>
            </a:r>
            <a:r>
              <a:rPr lang="en-GB" sz="2800" b="1" dirty="0">
                <a:solidFill>
                  <a:srgbClr val="33B044"/>
                </a:solidFill>
                <a:effectLst/>
                <a:latin typeface="Muli" pitchFamily="2" charset="77"/>
              </a:rPr>
              <a:t> :</a:t>
            </a:r>
            <a:endParaRPr lang="en-GB" sz="2800" dirty="0">
              <a:solidFill>
                <a:srgbClr val="33B044"/>
              </a:solidFill>
              <a:effectLst/>
              <a:latin typeface="Muli" pitchFamily="2" charset="77"/>
            </a:endParaRPr>
          </a:p>
          <a:p>
            <a:r>
              <a:rPr lang="fr-FR" sz="2800" dirty="0">
                <a:effectLst/>
                <a:latin typeface="Muli" pitchFamily="2" charset="77"/>
              </a:rPr>
              <a:t>Créez un message personnalisé en modifiant les textes de la diapo 9. </a:t>
            </a:r>
            <a:br>
              <a:rPr lang="fr-FR" sz="2800" dirty="0">
                <a:effectLst/>
                <a:latin typeface="Muli" pitchFamily="2" charset="77"/>
              </a:rPr>
            </a:br>
            <a:r>
              <a:rPr lang="fr-FR" sz="2800" dirty="0">
                <a:effectLst/>
                <a:latin typeface="Muli" pitchFamily="2" charset="77"/>
              </a:rPr>
              <a:t>Adaptez le contenu du message en fonction de la voix et du style de votre organisation.</a:t>
            </a:r>
            <a:endParaRPr lang="en-GB" sz="2800" dirty="0">
              <a:effectLst/>
              <a:latin typeface="Muli" pitchFamily="2" charset="77"/>
            </a:endParaRPr>
          </a:p>
          <a:p>
            <a:endParaRPr lang="en-GB" sz="2800" b="1" dirty="0">
              <a:solidFill>
                <a:srgbClr val="33B044"/>
              </a:solidFill>
              <a:effectLst/>
              <a:latin typeface="Muli" pitchFamily="2" charset="77"/>
            </a:endParaRPr>
          </a:p>
          <a:p>
            <a:r>
              <a:rPr lang="en-GB" sz="2800" b="1" dirty="0" err="1">
                <a:solidFill>
                  <a:srgbClr val="33B044"/>
                </a:solidFill>
                <a:effectLst/>
                <a:latin typeface="Muli" pitchFamily="2" charset="77"/>
              </a:rPr>
              <a:t>Remplacement</a:t>
            </a:r>
            <a:r>
              <a:rPr lang="en-GB" sz="2800" b="1" dirty="0">
                <a:solidFill>
                  <a:srgbClr val="33B044"/>
                </a:solidFill>
                <a:effectLst/>
                <a:latin typeface="Muli" pitchFamily="2" charset="77"/>
              </a:rPr>
              <a:t> </a:t>
            </a:r>
            <a:r>
              <a:rPr lang="en-GB" sz="2800" b="1" dirty="0" err="1">
                <a:solidFill>
                  <a:srgbClr val="33B044"/>
                </a:solidFill>
                <a:effectLst/>
                <a:latin typeface="Muli" pitchFamily="2" charset="77"/>
              </a:rPr>
              <a:t>d’image</a:t>
            </a:r>
            <a:r>
              <a:rPr lang="en-GB" sz="2800" b="1" dirty="0">
                <a:solidFill>
                  <a:srgbClr val="33B044"/>
                </a:solidFill>
                <a:effectLst/>
                <a:latin typeface="Muli" pitchFamily="2" charset="77"/>
              </a:rPr>
              <a:t> : </a:t>
            </a:r>
          </a:p>
          <a:p>
            <a:r>
              <a:rPr lang="fr-FR" sz="2800" dirty="0">
                <a:effectLst/>
                <a:latin typeface="Muli" pitchFamily="2" charset="77"/>
              </a:rPr>
              <a:t>Cliquez pour remplacer l’image par une autre qui correspond à votre façon de célébrer la Journée nationale du propane. Enregistrez l’image dans le format JPEG ou PNG pour lui donner une touche visuellement attrayante et unique.</a:t>
            </a:r>
            <a:br>
              <a:rPr lang="fr-FR" sz="2800" dirty="0">
                <a:effectLst/>
                <a:latin typeface="Muli" pitchFamily="2" charset="77"/>
              </a:rPr>
            </a:br>
            <a:br>
              <a:rPr lang="fr-FR" sz="2800" dirty="0">
                <a:effectLst/>
                <a:latin typeface="Muli" pitchFamily="2" charset="77"/>
              </a:rPr>
            </a:br>
            <a:r>
              <a:rPr lang="en-GB" sz="2800" b="1" dirty="0" err="1">
                <a:solidFill>
                  <a:srgbClr val="33B044"/>
                </a:solidFill>
                <a:effectLst/>
                <a:latin typeface="Muli" pitchFamily="2" charset="77"/>
              </a:rPr>
              <a:t>Téléchargez</a:t>
            </a:r>
            <a:r>
              <a:rPr lang="en-GB" sz="2800" b="1" dirty="0">
                <a:solidFill>
                  <a:srgbClr val="33B044"/>
                </a:solidFill>
                <a:effectLst/>
                <a:latin typeface="Muli" pitchFamily="2" charset="77"/>
              </a:rPr>
              <a:t> </a:t>
            </a:r>
            <a:r>
              <a:rPr lang="en-GB" sz="2800" b="1" dirty="0" err="1">
                <a:solidFill>
                  <a:srgbClr val="33B044"/>
                </a:solidFill>
                <a:effectLst/>
                <a:latin typeface="Muli" pitchFamily="2" charset="77"/>
              </a:rPr>
              <a:t>votre</a:t>
            </a:r>
            <a:r>
              <a:rPr lang="en-GB" sz="2800" b="1" dirty="0">
                <a:solidFill>
                  <a:srgbClr val="33B044"/>
                </a:solidFill>
                <a:effectLst/>
                <a:latin typeface="Muli" pitchFamily="2" charset="77"/>
              </a:rPr>
              <a:t> </a:t>
            </a:r>
            <a:r>
              <a:rPr lang="en-GB" sz="2800" b="1" dirty="0" err="1">
                <a:solidFill>
                  <a:srgbClr val="33B044"/>
                </a:solidFill>
                <a:effectLst/>
                <a:latin typeface="Muli" pitchFamily="2" charset="77"/>
              </a:rPr>
              <a:t>modèle</a:t>
            </a:r>
            <a:r>
              <a:rPr lang="en-GB" sz="2800" b="1" dirty="0">
                <a:solidFill>
                  <a:srgbClr val="33B044"/>
                </a:solidFill>
                <a:effectLst/>
                <a:latin typeface="Muli" pitchFamily="2" charset="77"/>
              </a:rPr>
              <a:t> : </a:t>
            </a:r>
            <a:br>
              <a:rPr lang="en-GB" sz="2800" b="1" dirty="0">
                <a:solidFill>
                  <a:srgbClr val="33B044"/>
                </a:solidFill>
                <a:effectLst/>
                <a:latin typeface="Muli" pitchFamily="2" charset="77"/>
              </a:rPr>
            </a:br>
            <a:r>
              <a:rPr lang="fr-FR" sz="2800" dirty="0">
                <a:effectLst/>
                <a:latin typeface="Muli" pitchFamily="2" charset="77"/>
              </a:rPr>
              <a:t>Enregistrez votre modèle personnalisé : "</a:t>
            </a:r>
            <a:r>
              <a:rPr lang="fr-FR" sz="2800" dirty="0" err="1">
                <a:effectLst/>
                <a:latin typeface="Muli" pitchFamily="2" charset="77"/>
              </a:rPr>
              <a:t>save</a:t>
            </a:r>
            <a:r>
              <a:rPr lang="fr-FR" sz="2800" dirty="0">
                <a:effectLst/>
                <a:latin typeface="Muli" pitchFamily="2" charset="77"/>
              </a:rPr>
              <a:t> as" &gt; file format (JPEG ou PNG) &gt; '</a:t>
            </a:r>
            <a:r>
              <a:rPr lang="fr-FR" sz="2800" dirty="0" err="1">
                <a:effectLst/>
                <a:latin typeface="Muli" pitchFamily="2" charset="77"/>
              </a:rPr>
              <a:t>save</a:t>
            </a:r>
            <a:r>
              <a:rPr lang="fr-FR" sz="2800" dirty="0">
                <a:effectLst/>
                <a:latin typeface="Muli" pitchFamily="2" charset="77"/>
              </a:rPr>
              <a:t>' &gt; click '</a:t>
            </a:r>
            <a:r>
              <a:rPr lang="fr-FR" sz="2800" dirty="0" err="1">
                <a:effectLst/>
                <a:latin typeface="Muli" pitchFamily="2" charset="77"/>
              </a:rPr>
              <a:t>just</a:t>
            </a:r>
            <a:r>
              <a:rPr lang="fr-FR" sz="2800" dirty="0">
                <a:effectLst/>
                <a:latin typeface="Muli" pitchFamily="2" charset="77"/>
              </a:rPr>
              <a:t> </a:t>
            </a:r>
            <a:r>
              <a:rPr lang="fr-FR" sz="2800" dirty="0" err="1">
                <a:effectLst/>
                <a:latin typeface="Muli" pitchFamily="2" charset="77"/>
              </a:rPr>
              <a:t>this</a:t>
            </a:r>
            <a:r>
              <a:rPr lang="fr-FR" sz="2800" dirty="0">
                <a:effectLst/>
                <a:latin typeface="Muli" pitchFamily="2" charset="77"/>
              </a:rPr>
              <a:t> one.'</a:t>
            </a:r>
            <a:br>
              <a:rPr lang="en-GB" sz="2800" dirty="0">
                <a:latin typeface="Muli" pitchFamily="2" charset="77"/>
              </a:rPr>
            </a:br>
            <a:endParaRPr sz="4400" dirty="0">
              <a:latin typeface="Muli" pitchFamily="2" charset="77"/>
              <a:cs typeface="Serenity-Light"/>
            </a:endParaRPr>
          </a:p>
        </p:txBody>
      </p:sp>
      <p:sp>
        <p:nvSpPr>
          <p:cNvPr id="6" name="object 6"/>
          <p:cNvSpPr/>
          <p:nvPr/>
        </p:nvSpPr>
        <p:spPr>
          <a:xfrm>
            <a:off x="738197" y="2444951"/>
            <a:ext cx="18638520" cy="0"/>
          </a:xfrm>
          <a:custGeom>
            <a:avLst/>
            <a:gdLst/>
            <a:ahLst/>
            <a:cxnLst/>
            <a:rect l="l" t="t" r="r" b="b"/>
            <a:pathLst>
              <a:path w="18638520">
                <a:moveTo>
                  <a:pt x="0" y="0"/>
                </a:moveTo>
                <a:lnTo>
                  <a:pt x="18638175" y="0"/>
                </a:lnTo>
              </a:path>
            </a:pathLst>
          </a:custGeom>
          <a:ln w="10470">
            <a:solidFill>
              <a:srgbClr val="FFFFFF"/>
            </a:solidFill>
          </a:ln>
        </p:spPr>
        <p:txBody>
          <a:bodyPr wrap="square" lIns="0" tIns="0" rIns="0" bIns="0" rtlCol="0"/>
          <a:lstStyle/>
          <a:p>
            <a:endParaRPr/>
          </a:p>
        </p:txBody>
      </p:sp>
      <p:sp>
        <p:nvSpPr>
          <p:cNvPr id="2" name="TextBox 1">
            <a:extLst>
              <a:ext uri="{FF2B5EF4-FFF2-40B4-BE49-F238E27FC236}">
                <a16:creationId xmlns:a16="http://schemas.microsoft.com/office/drawing/2014/main" id="{57643820-3430-3E9C-EFE4-7A734175115F}"/>
              </a:ext>
            </a:extLst>
          </p:cNvPr>
          <p:cNvSpPr txBox="1"/>
          <p:nvPr/>
        </p:nvSpPr>
        <p:spPr>
          <a:xfrm>
            <a:off x="17443450" y="10338385"/>
            <a:ext cx="1940781" cy="413318"/>
          </a:xfrm>
          <a:prstGeom prst="rect">
            <a:avLst/>
          </a:prstGeom>
          <a:noFill/>
        </p:spPr>
        <p:txBody>
          <a:bodyPr wrap="square" rtlCol="0">
            <a:spAutoFit/>
          </a:bodyPr>
          <a:lstStyle/>
          <a:p>
            <a:pPr marL="12700" algn="r">
              <a:lnSpc>
                <a:spcPts val="2650"/>
              </a:lnSpc>
            </a:pPr>
            <a:r>
              <a:rPr lang="en-GB" u="sng" spc="-10" err="1">
                <a:solidFill>
                  <a:schemeClr val="bg1"/>
                </a:solidFill>
                <a:latin typeface="Muli" pitchFamily="2" charset="77"/>
                <a:hlinkClick r:id="rId2">
                  <a:extLst>
                    <a:ext uri="{A12FA001-AC4F-418D-AE19-62706E023703}">
                      <ahyp:hlinkClr xmlns:ahyp="http://schemas.microsoft.com/office/drawing/2018/hyperlinkcolor" val="tx"/>
                    </a:ext>
                  </a:extLst>
                </a:hlinkClick>
              </a:rPr>
              <a:t>propane.ca</a:t>
            </a:r>
            <a:endParaRPr lang="en-GB" u="sng" spc="-10">
              <a:solidFill>
                <a:schemeClr val="bg1"/>
              </a:solidFill>
              <a:latin typeface="Muli" pitchFamily="2" charset="77"/>
            </a:endParaRPr>
          </a:p>
        </p:txBody>
      </p:sp>
      <p:sp>
        <p:nvSpPr>
          <p:cNvPr id="9" name="TextBox 8">
            <a:extLst>
              <a:ext uri="{FF2B5EF4-FFF2-40B4-BE49-F238E27FC236}">
                <a16:creationId xmlns:a16="http://schemas.microsoft.com/office/drawing/2014/main" id="{B4E85607-95E7-D6FE-A9FE-B353489F9FDB}"/>
              </a:ext>
            </a:extLst>
          </p:cNvPr>
          <p:cNvSpPr txBox="1"/>
          <p:nvPr/>
        </p:nvSpPr>
        <p:spPr>
          <a:xfrm>
            <a:off x="8170315" y="8864399"/>
            <a:ext cx="9832074" cy="2246769"/>
          </a:xfrm>
          <a:prstGeom prst="rect">
            <a:avLst/>
          </a:prstGeom>
          <a:noFill/>
        </p:spPr>
        <p:txBody>
          <a:bodyPr wrap="square">
            <a:spAutoFit/>
          </a:bodyPr>
          <a:lstStyle/>
          <a:p>
            <a:pPr marL="12700">
              <a:lnSpc>
                <a:spcPct val="100000"/>
              </a:lnSpc>
              <a:spcBef>
                <a:spcPts val="915"/>
              </a:spcBef>
            </a:pPr>
            <a:r>
              <a:rPr lang="en-US" sz="2800" b="1" dirty="0">
                <a:solidFill>
                  <a:srgbClr val="33B044"/>
                </a:solidFill>
                <a:latin typeface="Muli" pitchFamily="2" charset="77"/>
                <a:cs typeface="Serenity-Medium"/>
              </a:rPr>
              <a:t>NOTE:</a:t>
            </a:r>
            <a:r>
              <a:rPr lang="en-US" sz="2800" b="1" spc="-30" dirty="0">
                <a:solidFill>
                  <a:srgbClr val="33B044"/>
                </a:solidFill>
                <a:latin typeface="Muli" pitchFamily="2" charset="77"/>
                <a:cs typeface="Serenity-Medium"/>
              </a:rPr>
              <a:t> </a:t>
            </a:r>
            <a:r>
              <a:rPr lang="fr-FR" sz="2800" b="1" spc="-30" dirty="0">
                <a:solidFill>
                  <a:srgbClr val="FFFFFF"/>
                </a:solidFill>
                <a:latin typeface="Muli" pitchFamily="2" charset="77"/>
                <a:cs typeface="Serenity-Medium"/>
              </a:rPr>
              <a:t>Après avoir modifié une publication, « groupez » tout le contenu de la diapo en le sélectionnant (avec le bouton gauche de la souris et la touche Shift du clavier enfoncés) puis cliquez sur la sélection avec le bouton droit de la souris pour sélectionner ‘Group’ (grouper).</a:t>
            </a:r>
            <a:endParaRPr lang="en-US" sz="2800" dirty="0">
              <a:latin typeface="Muli" pitchFamily="2" charset="77"/>
              <a:cs typeface="Serenity-Light"/>
            </a:endParaRPr>
          </a:p>
        </p:txBody>
      </p:sp>
      <p:sp>
        <p:nvSpPr>
          <p:cNvPr id="8" name="object 2">
            <a:extLst>
              <a:ext uri="{FF2B5EF4-FFF2-40B4-BE49-F238E27FC236}">
                <a16:creationId xmlns:a16="http://schemas.microsoft.com/office/drawing/2014/main" id="{BEE84E5E-F5A6-EE16-3C99-224E89D58157}"/>
              </a:ext>
            </a:extLst>
          </p:cNvPr>
          <p:cNvSpPr txBox="1"/>
          <p:nvPr/>
        </p:nvSpPr>
        <p:spPr>
          <a:xfrm>
            <a:off x="8865031" y="1552403"/>
            <a:ext cx="10514209" cy="445634"/>
          </a:xfrm>
          <a:prstGeom prst="rect">
            <a:avLst/>
          </a:prstGeom>
        </p:spPr>
        <p:txBody>
          <a:bodyPr vert="horz" wrap="square" lIns="0" tIns="14604" rIns="0" bIns="0" rtlCol="0">
            <a:spAutoFit/>
          </a:bodyPr>
          <a:lstStyle/>
          <a:p>
            <a:pPr marL="12700" algn="r">
              <a:lnSpc>
                <a:spcPct val="100000"/>
              </a:lnSpc>
              <a:spcBef>
                <a:spcPts val="114"/>
              </a:spcBef>
            </a:pPr>
            <a:r>
              <a:rPr lang="fr-FR" sz="2800" i="1" dirty="0">
                <a:solidFill>
                  <a:srgbClr val="FFFFFF"/>
                </a:solidFill>
                <a:latin typeface="Muli" pitchFamily="2" charset="77"/>
                <a:cs typeface="Serenity-MediumItalic"/>
              </a:rPr>
              <a:t>Connectez-vous, engagez-vous et célébrez avec nous le 20 mars 2024</a:t>
            </a:r>
            <a:r>
              <a:rPr sz="2800" i="1" spc="-20" dirty="0">
                <a:solidFill>
                  <a:srgbClr val="FFFFFF"/>
                </a:solidFill>
                <a:latin typeface="Muli" pitchFamily="2" charset="77"/>
                <a:cs typeface="Serenity-MediumItalic"/>
              </a:rPr>
              <a:t>!</a:t>
            </a:r>
            <a:endParaRPr sz="2800" dirty="0">
              <a:latin typeface="Muli" pitchFamily="2" charset="77"/>
              <a:cs typeface="Serenity-MediumItalic"/>
            </a:endParaRPr>
          </a:p>
        </p:txBody>
      </p:sp>
      <p:pic>
        <p:nvPicPr>
          <p:cNvPr id="7" name="Picture 6" descr="A black background with white text&#10;&#10;Description automatically generated">
            <a:extLst>
              <a:ext uri="{FF2B5EF4-FFF2-40B4-BE49-F238E27FC236}">
                <a16:creationId xmlns:a16="http://schemas.microsoft.com/office/drawing/2014/main" id="{1D186B36-982E-2943-BC10-2C47EFAF84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197" y="565321"/>
            <a:ext cx="6006395" cy="1428712"/>
          </a:xfrm>
          <a:prstGeom prst="rect">
            <a:avLst/>
          </a:prstGeom>
        </p:spPr>
      </p:pic>
    </p:spTree>
    <p:extLst>
      <p:ext uri="{BB962C8B-B14F-4D97-AF65-F5344CB8AC3E}">
        <p14:creationId xmlns:p14="http://schemas.microsoft.com/office/powerpoint/2010/main" val="3759290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267271-5FF5-2399-491C-24574131ECDD}"/>
              </a:ext>
            </a:extLst>
          </p:cNvPr>
          <p:cNvPicPr>
            <a:picLocks noChangeAspect="1"/>
          </p:cNvPicPr>
          <p:nvPr/>
        </p:nvPicPr>
        <p:blipFill>
          <a:blip r:embed="rId2">
            <a:extLst>
              <a:ext uri="{28A0092B-C50C-407E-A947-70E740481C1C}">
                <a14:useLocalDpi xmlns:a14="http://schemas.microsoft.com/office/drawing/2010/main" val="0"/>
              </a:ext>
            </a:extLst>
          </a:blip>
          <a:srcRect t="7865" b="7865"/>
          <a:stretch/>
        </p:blipFill>
        <p:spPr>
          <a:xfrm flipH="1">
            <a:off x="-1" y="0"/>
            <a:ext cx="20105511" cy="11309350"/>
          </a:xfrm>
          <a:prstGeom prst="rect">
            <a:avLst/>
          </a:prstGeom>
        </p:spPr>
      </p:pic>
      <p:sp>
        <p:nvSpPr>
          <p:cNvPr id="4" name="Round Single Corner of Rectangle 3">
            <a:extLst>
              <a:ext uri="{FF2B5EF4-FFF2-40B4-BE49-F238E27FC236}">
                <a16:creationId xmlns:a16="http://schemas.microsoft.com/office/drawing/2014/main" id="{525C2F85-C9D4-3CBB-71FD-70F037AA1531}"/>
              </a:ext>
            </a:extLst>
          </p:cNvPr>
          <p:cNvSpPr/>
          <p:nvPr/>
        </p:nvSpPr>
        <p:spPr>
          <a:xfrm flipV="1">
            <a:off x="0" y="-1"/>
            <a:ext cx="9899650" cy="5807076"/>
          </a:xfrm>
          <a:prstGeom prst="round1Rect">
            <a:avLst/>
          </a:prstGeom>
          <a:solidFill>
            <a:srgbClr val="E7F4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a:t>l</a:t>
            </a:r>
          </a:p>
        </p:txBody>
      </p:sp>
      <p:cxnSp>
        <p:nvCxnSpPr>
          <p:cNvPr id="8" name="Straight Connector 7">
            <a:extLst>
              <a:ext uri="{FF2B5EF4-FFF2-40B4-BE49-F238E27FC236}">
                <a16:creationId xmlns:a16="http://schemas.microsoft.com/office/drawing/2014/main" id="{57D53F17-EE19-3D4D-486D-88017B3A4DB3}"/>
              </a:ext>
            </a:extLst>
          </p:cNvPr>
          <p:cNvCxnSpPr>
            <a:cxnSpLocks/>
          </p:cNvCxnSpPr>
          <p:nvPr/>
        </p:nvCxnSpPr>
        <p:spPr>
          <a:xfrm>
            <a:off x="527050" y="3793588"/>
            <a:ext cx="8686800" cy="0"/>
          </a:xfrm>
          <a:prstGeom prst="line">
            <a:avLst/>
          </a:prstGeom>
          <a:ln w="19050">
            <a:solidFill>
              <a:srgbClr val="33B044"/>
            </a:solidFill>
          </a:ln>
        </p:spPr>
        <p:style>
          <a:lnRef idx="1">
            <a:schemeClr val="accent1"/>
          </a:lnRef>
          <a:fillRef idx="0">
            <a:schemeClr val="accent1"/>
          </a:fillRef>
          <a:effectRef idx="0">
            <a:schemeClr val="accent1"/>
          </a:effectRef>
          <a:fontRef idx="minor">
            <a:schemeClr val="tx1"/>
          </a:fontRef>
        </p:style>
      </p:cxnSp>
      <p:sp>
        <p:nvSpPr>
          <p:cNvPr id="9" name="object 4">
            <a:extLst>
              <a:ext uri="{FF2B5EF4-FFF2-40B4-BE49-F238E27FC236}">
                <a16:creationId xmlns:a16="http://schemas.microsoft.com/office/drawing/2014/main" id="{C5960D20-86B4-1B85-98B6-72E802177D54}"/>
              </a:ext>
            </a:extLst>
          </p:cNvPr>
          <p:cNvSpPr txBox="1">
            <a:spLocks/>
          </p:cNvSpPr>
          <p:nvPr/>
        </p:nvSpPr>
        <p:spPr>
          <a:xfrm>
            <a:off x="427710" y="4103388"/>
            <a:ext cx="9899650" cy="693780"/>
          </a:xfrm>
          <a:prstGeom prst="rect">
            <a:avLst/>
          </a:prstGeom>
        </p:spPr>
        <p:txBody>
          <a:bodyPr vert="horz" wrap="square" lIns="0" tIns="16510" rIns="0" bIns="0" rtlCol="0">
            <a:spAutoFit/>
          </a:bodyPr>
          <a:lstStyle>
            <a:lvl1pPr>
              <a:defRPr>
                <a:latin typeface="+mj-lt"/>
                <a:ea typeface="+mj-ea"/>
                <a:cs typeface="+mj-cs"/>
              </a:defRPr>
            </a:lvl1pPr>
          </a:lstStyle>
          <a:p>
            <a:pPr marL="12700">
              <a:spcBef>
                <a:spcPts val="130"/>
              </a:spcBef>
            </a:pPr>
            <a:r>
              <a:rPr lang="fr-FR" sz="4400" b="1" dirty="0">
                <a:solidFill>
                  <a:srgbClr val="33B044"/>
                </a:solidFill>
                <a:latin typeface="Muli" pitchFamily="2" charset="77"/>
              </a:rPr>
              <a:t>Bonne Journée nationale du propane </a:t>
            </a:r>
            <a:r>
              <a:rPr lang="en-GB" sz="4400" b="1" dirty="0">
                <a:solidFill>
                  <a:srgbClr val="33B044"/>
                </a:solidFill>
                <a:latin typeface="Muli" pitchFamily="2" charset="77"/>
              </a:rPr>
              <a:t>!</a:t>
            </a:r>
            <a:endParaRPr lang="en-GB" sz="4400" b="1" spc="-10" dirty="0">
              <a:solidFill>
                <a:srgbClr val="33B044"/>
              </a:solidFill>
              <a:latin typeface="Muli" pitchFamily="2" charset="77"/>
            </a:endParaRPr>
          </a:p>
        </p:txBody>
      </p:sp>
      <p:sp>
        <p:nvSpPr>
          <p:cNvPr id="12" name="Rounded Rectangle 11">
            <a:extLst>
              <a:ext uri="{FF2B5EF4-FFF2-40B4-BE49-F238E27FC236}">
                <a16:creationId xmlns:a16="http://schemas.microsoft.com/office/drawing/2014/main" id="{FBD278CE-6468-C8F5-F315-44387C2B2BA6}"/>
              </a:ext>
            </a:extLst>
          </p:cNvPr>
          <p:cNvSpPr/>
          <p:nvPr/>
        </p:nvSpPr>
        <p:spPr>
          <a:xfrm>
            <a:off x="1670050" y="5277008"/>
            <a:ext cx="5791200" cy="1063467"/>
          </a:xfrm>
          <a:prstGeom prst="roundRect">
            <a:avLst/>
          </a:prstGeom>
          <a:solidFill>
            <a:srgbClr val="33B0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1" name="object 4">
            <a:extLst>
              <a:ext uri="{FF2B5EF4-FFF2-40B4-BE49-F238E27FC236}">
                <a16:creationId xmlns:a16="http://schemas.microsoft.com/office/drawing/2014/main" id="{607A8B4F-83DB-F84E-3501-2A2063DAA590}"/>
              </a:ext>
            </a:extLst>
          </p:cNvPr>
          <p:cNvSpPr txBox="1">
            <a:spLocks/>
          </p:cNvSpPr>
          <p:nvPr/>
        </p:nvSpPr>
        <p:spPr>
          <a:xfrm>
            <a:off x="2041525" y="5429407"/>
            <a:ext cx="5048250" cy="755335"/>
          </a:xfrm>
          <a:prstGeom prst="rect">
            <a:avLst/>
          </a:prstGeom>
        </p:spPr>
        <p:txBody>
          <a:bodyPr vert="horz" wrap="square" lIns="0" tIns="16510" rIns="0" bIns="0" rtlCol="0">
            <a:spAutoFit/>
          </a:bodyPr>
          <a:lstStyle>
            <a:lvl1pPr>
              <a:defRPr>
                <a:latin typeface="+mj-lt"/>
                <a:ea typeface="+mj-ea"/>
                <a:cs typeface="+mj-cs"/>
              </a:defRPr>
            </a:lvl1pPr>
          </a:lstStyle>
          <a:p>
            <a:pPr marL="12700" algn="ctr">
              <a:spcBef>
                <a:spcPts val="130"/>
              </a:spcBef>
            </a:pPr>
            <a:r>
              <a:rPr lang="en-GB" sz="4800" b="1" spc="-20" dirty="0">
                <a:solidFill>
                  <a:schemeClr val="bg1"/>
                </a:solidFill>
                <a:latin typeface="Muli" pitchFamily="2" charset="77"/>
                <a:cs typeface="Serenity-Light"/>
              </a:rPr>
              <a:t>#énergiepourtous </a:t>
            </a:r>
            <a:endParaRPr lang="en-GB" sz="4800" b="1" spc="-10" dirty="0">
              <a:solidFill>
                <a:schemeClr val="bg1"/>
              </a:solidFill>
              <a:latin typeface="Muli" pitchFamily="2" charset="77"/>
            </a:endParaRPr>
          </a:p>
        </p:txBody>
      </p:sp>
      <p:pic>
        <p:nvPicPr>
          <p:cNvPr id="5" name="Picture 4" descr="A black background with blue text and green text&#10;&#10;Description automatically generated">
            <a:extLst>
              <a:ext uri="{FF2B5EF4-FFF2-40B4-BE49-F238E27FC236}">
                <a16:creationId xmlns:a16="http://schemas.microsoft.com/office/drawing/2014/main" id="{DEE5FD81-90A8-278B-FBEE-D0818A652A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710" y="996396"/>
            <a:ext cx="8870221" cy="2110596"/>
          </a:xfrm>
          <a:prstGeom prst="rect">
            <a:avLst/>
          </a:prstGeom>
        </p:spPr>
      </p:pic>
    </p:spTree>
    <p:extLst>
      <p:ext uri="{BB962C8B-B14F-4D97-AF65-F5344CB8AC3E}">
        <p14:creationId xmlns:p14="http://schemas.microsoft.com/office/powerpoint/2010/main" val="1757662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76DF6537ED3B4FB11359796E9917B5" ma:contentTypeVersion="14" ma:contentTypeDescription="Create a new document." ma:contentTypeScope="" ma:versionID="c7f532b37b15e5051d865140acac30a2">
  <xsd:schema xmlns:xsd="http://www.w3.org/2001/XMLSchema" xmlns:xs="http://www.w3.org/2001/XMLSchema" xmlns:p="http://schemas.microsoft.com/office/2006/metadata/properties" xmlns:ns2="bfdbead2-552e-4e3e-ac3c-3c5a1aa49369" xmlns:ns3="bd218a81-43a4-4cc4-86d7-7513f8bd905e" targetNamespace="http://schemas.microsoft.com/office/2006/metadata/properties" ma:root="true" ma:fieldsID="ef9f98ddc5f4050406124d0207e27d79" ns2:_="" ns3:_="">
    <xsd:import namespace="bfdbead2-552e-4e3e-ac3c-3c5a1aa49369"/>
    <xsd:import namespace="bd218a81-43a4-4cc4-86d7-7513f8bd905e"/>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dbead2-552e-4e3e-ac3c-3c5a1aa49369"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79edd2c8-c6ca-4a82-8fd8-8a60bffacb39"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18a81-43a4-4cc4-86d7-7513f8bd905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f5370ee-21d0-4b30-8368-e89bcc3e7e10}" ma:internalName="TaxCatchAll" ma:showField="CatchAllData" ma:web="bd218a81-43a4-4cc4-86d7-7513f8bd905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d218a81-43a4-4cc4-86d7-7513f8bd905e">
      <UserInfo>
        <DisplayName>Imen Trad</DisplayName>
        <AccountId>40</AccountId>
        <AccountType/>
      </UserInfo>
    </SharedWithUsers>
    <lcf76f155ced4ddcb4097134ff3c332f xmlns="bfdbead2-552e-4e3e-ac3c-3c5a1aa49369">
      <Terms xmlns="http://schemas.microsoft.com/office/infopath/2007/PartnerControls"/>
    </lcf76f155ced4ddcb4097134ff3c332f>
    <TaxCatchAll xmlns="bd218a81-43a4-4cc4-86d7-7513f8bd905e" xsi:nil="true"/>
  </documentManagement>
</p:properties>
</file>

<file path=customXml/itemProps1.xml><?xml version="1.0" encoding="utf-8"?>
<ds:datastoreItem xmlns:ds="http://schemas.openxmlformats.org/officeDocument/2006/customXml" ds:itemID="{186EF2AB-A95D-430F-A6F1-E30160D76CD5}">
  <ds:schemaRefs>
    <ds:schemaRef ds:uri="bd218a81-43a4-4cc4-86d7-7513f8bd905e"/>
    <ds:schemaRef ds:uri="bfdbead2-552e-4e3e-ac3c-3c5a1aa493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76D8F86-643A-47F1-B200-A0924873456B}">
  <ds:schemaRefs>
    <ds:schemaRef ds:uri="http://schemas.microsoft.com/sharepoint/v3/contenttype/forms"/>
  </ds:schemaRefs>
</ds:datastoreItem>
</file>

<file path=customXml/itemProps3.xml><?xml version="1.0" encoding="utf-8"?>
<ds:datastoreItem xmlns:ds="http://schemas.openxmlformats.org/officeDocument/2006/customXml" ds:itemID="{06FB3009-D99B-4D37-AC3A-F7A14A1A78BE}">
  <ds:schemaRefs>
    <ds:schemaRef ds:uri="http://purl.org/dc/dcmitype/"/>
    <ds:schemaRef ds:uri="http://schemas.microsoft.com/office/2006/documentManagement/types"/>
    <ds:schemaRef ds:uri="http://purl.org/dc/terms/"/>
    <ds:schemaRef ds:uri="http://schemas.microsoft.com/office/infopath/2007/PartnerControls"/>
    <ds:schemaRef ds:uri="http://schemas.microsoft.com/office/2006/metadata/properties"/>
    <ds:schemaRef ds:uri="http://purl.org/dc/elements/1.1/"/>
    <ds:schemaRef ds:uri="http://schemas.openxmlformats.org/package/2006/metadata/core-properties"/>
    <ds:schemaRef ds:uri="bd218a81-43a4-4cc4-86d7-7513f8bd905e"/>
    <ds:schemaRef ds:uri="bfdbead2-552e-4e3e-ac3c-3c5a1aa4936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3022</TotalTime>
  <Words>1309</Words>
  <Application>Microsoft Office PowerPoint</Application>
  <PresentationFormat>Custom</PresentationFormat>
  <Paragraphs>94</Paragraphs>
  <Slides>18</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Muli Light</vt:lpstr>
      <vt:lpstr>Calibri</vt:lpstr>
      <vt:lpstr>Serenity-Light</vt:lpstr>
      <vt:lpstr>Muli SemiBold</vt:lpstr>
      <vt:lpstr>Serenity-Medium</vt:lpstr>
      <vt:lpstr>Serenity Demi</vt:lpstr>
      <vt:lpstr>Arial</vt:lpstr>
      <vt:lpstr>Muli</vt:lpstr>
      <vt:lpstr>Wingdings</vt:lpstr>
      <vt:lpstr>Office Theme</vt:lpstr>
      <vt:lpstr>PowerPoint Presentation</vt:lpstr>
      <vt:lpstr>« Le propane peut faire le pont entre ce que nous vivons aujourd’hui et ce dont nous rêvons pour l’avenir en matière d’énergie. »   Shannon Watt, présidente-directrice Générale de l’ACP</vt:lpstr>
      <vt:lpstr>PowerPoint Presentation</vt:lpstr>
      <vt:lpstr>PowerPoint Presentation</vt:lpstr>
      <vt:lpstr>Sauver la date 20 mars 2024</vt:lpstr>
      <vt:lpstr>Mots-clics officiels et plateformes des médias sociaux</vt:lpstr>
      <vt:lpstr>Suggestions de messages</vt:lpstr>
      <vt:lpstr>Textes et images personnalisables </vt:lpstr>
      <vt:lpstr>PowerPoint Presentation</vt:lpstr>
      <vt:lpstr>PowerPoint Presentation</vt:lpstr>
      <vt:lpstr>PowerPoint Presentation</vt:lpstr>
      <vt:lpstr>PowerPoint Presentation</vt:lpstr>
      <vt:lpstr>Logos</vt:lpstr>
      <vt:lpstr>Logos / annonces</vt:lpstr>
      <vt:lpstr>PowerPoint Presentation</vt:lpstr>
      <vt:lpstr>PowerPoint Presentation</vt:lpstr>
      <vt:lpstr>Pour en savoir plus sur la Journée nationale du propane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tammyhirsch</dc:creator>
  <cp:lastModifiedBy>Tammy Hirsch</cp:lastModifiedBy>
  <cp:revision>10</cp:revision>
  <dcterms:created xsi:type="dcterms:W3CDTF">2023-12-20T15:58:23Z</dcterms:created>
  <dcterms:modified xsi:type="dcterms:W3CDTF">2024-01-25T13:18:37Z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2023-12-20T00:00:00Z</vt:filetime>
  </property>
  <property fmtid="{D5CDD505-2E9C-101B-9397-08002B2CF9AE}" pid="3" name="LastSaved">
    <vt:filetime>2023-12-20T00:00:00Z</vt:filetime>
  </property>
  <property fmtid="{D5CDD505-2E9C-101B-9397-08002B2CF9AE}" pid="4" name="Producer">
    <vt:lpwstr>macOS Version 14.1.1 (Build 23B81) Quartz PDFContext</vt:lpwstr>
  </property>
  <property fmtid="{D5CDD505-2E9C-101B-9397-08002B2CF9AE}" pid="5" name="ContentTypeId">
    <vt:lpwstr>0x010100F676DF6537ED3B4FB11359796E9917B5</vt:lpwstr>
  </property>
  <property fmtid="{D5CDD505-2E9C-101B-9397-08002B2CF9AE}" pid="6" name="MediaServiceImageTags">
    <vt:lpwstr/>
  </property>
</Properties>
</file>